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2"/>
  </p:notesMasterIdLst>
  <p:sldIdLst>
    <p:sldId id="344" r:id="rId2"/>
    <p:sldId id="384" r:id="rId3"/>
    <p:sldId id="382" r:id="rId4"/>
    <p:sldId id="387" r:id="rId5"/>
    <p:sldId id="389" r:id="rId6"/>
    <p:sldId id="391" r:id="rId7"/>
    <p:sldId id="394" r:id="rId8"/>
    <p:sldId id="395" r:id="rId9"/>
    <p:sldId id="390" r:id="rId10"/>
    <p:sldId id="397" r:id="rId11"/>
    <p:sldId id="412" r:id="rId12"/>
    <p:sldId id="413" r:id="rId13"/>
    <p:sldId id="414" r:id="rId14"/>
    <p:sldId id="409" r:id="rId15"/>
    <p:sldId id="420" r:id="rId16"/>
    <p:sldId id="430" r:id="rId17"/>
    <p:sldId id="423" r:id="rId18"/>
    <p:sldId id="424" r:id="rId19"/>
    <p:sldId id="431" r:id="rId20"/>
    <p:sldId id="427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992832F5-EA01-48E5-B403-87E193F50680}">
          <p14:sldIdLst>
            <p14:sldId id="344"/>
            <p14:sldId id="384"/>
            <p14:sldId id="382"/>
            <p14:sldId id="387"/>
            <p14:sldId id="389"/>
            <p14:sldId id="391"/>
            <p14:sldId id="394"/>
            <p14:sldId id="395"/>
            <p14:sldId id="390"/>
            <p14:sldId id="397"/>
            <p14:sldId id="412"/>
            <p14:sldId id="413"/>
            <p14:sldId id="414"/>
            <p14:sldId id="409"/>
            <p14:sldId id="420"/>
            <p14:sldId id="430"/>
            <p14:sldId id="423"/>
            <p14:sldId id="424"/>
            <p14:sldId id="431"/>
            <p14:sldId id="427"/>
          </p14:sldIdLst>
        </p14:section>
        <p14:section name="Vue d’ensemble du projet" id="{087866C3-7028-482C-8D34-6BF5363FBD75}">
          <p14:sldIdLst/>
        </p14:section>
        <p14:section name="Mise à jour de l’état" id="{521DEF98-8796-4632-831A-16252E9A6054}">
          <p14:sldIdLst/>
        </p14:section>
        <p14:section name="Barre de planning" id="{CF24EBA6-C924-424D-AC31-A4B9992A87E0}">
          <p14:sldIdLst/>
        </p14:section>
        <p14:section name="Étapes suivantes et éléments d’action" id="{C24C98EC-938D-4034-8DB8-5E8DBF16E3CB}">
          <p14:sldIdLst/>
        </p14:section>
        <p14:section name="Annexe" id="{E35CCD6A-2288-476E-BC93-C75323AE1F3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0000CC"/>
    <a:srgbClr val="008000"/>
    <a:srgbClr val="FF3300"/>
    <a:srgbClr val="006600"/>
    <a:srgbClr val="EBF5FF"/>
    <a:srgbClr val="D9E2FF"/>
    <a:srgbClr val="FFECD1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86620" autoAdjust="0"/>
  </p:normalViewPr>
  <p:slideViewPr>
    <p:cSldViewPr>
      <p:cViewPr>
        <p:scale>
          <a:sx n="76" d="100"/>
          <a:sy n="76" d="100"/>
        </p:scale>
        <p:origin x="-1712" y="-464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notesViewPr>
    <p:cSldViewPr>
      <p:cViewPr varScale="1">
        <p:scale>
          <a:sx n="65" d="100"/>
          <a:sy n="65" d="100"/>
        </p:scale>
        <p:origin x="-265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4" Type="http://schemas.openxmlformats.org/officeDocument/2006/relationships/image" Target="../media/image20.jpeg"/><Relationship Id="rId1" Type="http://schemas.openxmlformats.org/officeDocument/2006/relationships/image" Target="../media/image17.png"/><Relationship Id="rId2" Type="http://schemas.openxmlformats.org/officeDocument/2006/relationships/image" Target="../media/image1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4" Type="http://schemas.openxmlformats.org/officeDocument/2006/relationships/image" Target="../media/image20.jpeg"/><Relationship Id="rId1" Type="http://schemas.openxmlformats.org/officeDocument/2006/relationships/image" Target="../media/image17.png"/><Relationship Id="rId2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CFDCB2-F85E-4D8A-A3CA-00797775E2F0}" type="doc">
      <dgm:prSet loTypeId="urn:microsoft.com/office/officeart/2005/8/layout/vList4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8151DFC9-318F-4810-AE96-B290826F333E}">
      <dgm:prSet phldrT="[Texte]"/>
      <dgm:spPr>
        <a:xfrm>
          <a:off x="0" y="0"/>
          <a:ext cx="6096000" cy="944562"/>
        </a:xfrm>
        <a:solidFill>
          <a:srgbClr val="C0504D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FR" b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INRAA</a:t>
          </a:r>
        </a:p>
        <a:p>
          <a:r>
            <a:rPr lang="fr-FR" b="0" dirty="0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Institut national de la recherche agronomique (Alger)</a:t>
          </a:r>
        </a:p>
        <a:p>
          <a:r>
            <a:rPr lang="fr-FR" b="1" dirty="0" err="1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Algeria</a:t>
          </a:r>
          <a:r>
            <a:rPr lang="fr-FR" b="1" dirty="0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 (Alger)</a:t>
          </a:r>
          <a:endParaRPr lang="fr-FR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CFB42D1A-F00E-4F19-A6BE-4ABFE428B8A2}" type="parTrans" cxnId="{D3C7E452-94EA-470E-ADAE-4F54663AEBA6}">
      <dgm:prSet/>
      <dgm:spPr/>
      <dgm:t>
        <a:bodyPr/>
        <a:lstStyle/>
        <a:p>
          <a:endParaRPr lang="fr-FR"/>
        </a:p>
      </dgm:t>
    </dgm:pt>
    <dgm:pt modelId="{C6FC36B2-C507-4796-A06C-50DB223B025B}" type="sibTrans" cxnId="{D3C7E452-94EA-470E-ADAE-4F54663AEBA6}">
      <dgm:prSet/>
      <dgm:spPr/>
      <dgm:t>
        <a:bodyPr/>
        <a:lstStyle/>
        <a:p>
          <a:endParaRPr lang="fr-FR"/>
        </a:p>
      </dgm:t>
    </dgm:pt>
    <dgm:pt modelId="{EC48A738-F250-4C6D-9105-E3AECD98991D}">
      <dgm:prSet phldrT="[Texte]"/>
      <dgm:spPr>
        <a:xfrm>
          <a:off x="0" y="1039018"/>
          <a:ext cx="6096000" cy="944562"/>
        </a:xfrm>
        <a:solidFill>
          <a:srgbClr val="9BBB59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FR" b="1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CENTA</a:t>
          </a:r>
        </a:p>
        <a:p>
          <a:r>
            <a:rPr lang="fr-FR" b="0" dirty="0" err="1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Research</a:t>
          </a:r>
          <a:r>
            <a:rPr lang="fr-FR" b="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 Center (</a:t>
          </a:r>
          <a:r>
            <a:rPr lang="fr-FR" b="0" dirty="0" err="1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Catalogna</a:t>
          </a:r>
          <a:r>
            <a:rPr lang="fr-FR" b="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)</a:t>
          </a:r>
        </a:p>
        <a:p>
          <a:r>
            <a:rPr lang="fr-FR" b="1" dirty="0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Spain (</a:t>
          </a:r>
          <a:r>
            <a:rPr lang="fr-FR" b="1" dirty="0" err="1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Catalogna</a:t>
          </a:r>
          <a:r>
            <a:rPr lang="fr-FR" b="1" dirty="0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)</a:t>
          </a:r>
          <a:endParaRPr lang="fr-FR" b="1" dirty="0">
            <a:solidFill>
              <a:sysClr val="windowText" lastClr="000000"/>
            </a:solidFill>
            <a:latin typeface="Georgia"/>
            <a:ea typeface="+mn-ea"/>
            <a:cs typeface="+mn-cs"/>
          </a:endParaRPr>
        </a:p>
      </dgm:t>
    </dgm:pt>
    <dgm:pt modelId="{380A703D-A38C-4820-B7E5-2AEBC0BF5D55}" type="parTrans" cxnId="{D111D8DE-9A7E-4D06-BCA1-8FA2D229D74F}">
      <dgm:prSet/>
      <dgm:spPr/>
      <dgm:t>
        <a:bodyPr/>
        <a:lstStyle/>
        <a:p>
          <a:endParaRPr lang="fr-FR"/>
        </a:p>
      </dgm:t>
    </dgm:pt>
    <dgm:pt modelId="{420C3D94-A629-4087-BACB-5FBA4AC72E49}" type="sibTrans" cxnId="{D111D8DE-9A7E-4D06-BCA1-8FA2D229D74F}">
      <dgm:prSet/>
      <dgm:spPr/>
      <dgm:t>
        <a:bodyPr/>
        <a:lstStyle/>
        <a:p>
          <a:endParaRPr lang="fr-FR"/>
        </a:p>
      </dgm:t>
    </dgm:pt>
    <dgm:pt modelId="{04AC0BE3-7093-4F0E-913F-C33282CD5516}">
      <dgm:prSet phldrT="[Texte]"/>
      <dgm:spPr>
        <a:xfrm>
          <a:off x="0" y="2078037"/>
          <a:ext cx="6096000" cy="944562"/>
        </a:xfrm>
        <a:solidFill>
          <a:srgbClr val="8064A2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FR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REDINN</a:t>
          </a:r>
        </a:p>
        <a:p>
          <a:r>
            <a:rPr lang="fr-FR" b="0" dirty="0" err="1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Technological</a:t>
          </a:r>
          <a:r>
            <a:rPr lang="fr-FR" b="0" dirty="0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 and innovation </a:t>
          </a:r>
          <a:r>
            <a:rPr lang="fr-FR" b="0" dirty="0" err="1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Company</a:t>
          </a:r>
          <a:endParaRPr lang="fr-FR" b="0" dirty="0" smtClean="0">
            <a:solidFill>
              <a:sysClr val="window" lastClr="FFFFFF"/>
            </a:solidFill>
            <a:effectLst/>
            <a:latin typeface="Georgia"/>
            <a:ea typeface="+mn-ea"/>
            <a:cs typeface="+mn-cs"/>
          </a:endParaRPr>
        </a:p>
        <a:p>
          <a:r>
            <a:rPr lang="fr-FR" b="1" dirty="0" err="1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Italy</a:t>
          </a:r>
          <a:r>
            <a:rPr lang="fr-FR" b="1" dirty="0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 (Roma, Brussels)</a:t>
          </a:r>
          <a:endParaRPr lang="fr-FR" b="1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gm:t>
    </dgm:pt>
    <dgm:pt modelId="{C0F2483A-E3EA-4AEC-919D-4621A0ECE67B}" type="parTrans" cxnId="{DA4E349B-9515-4583-87BF-AF4ADBF9A313}">
      <dgm:prSet/>
      <dgm:spPr/>
      <dgm:t>
        <a:bodyPr/>
        <a:lstStyle/>
        <a:p>
          <a:endParaRPr lang="fr-FR"/>
        </a:p>
      </dgm:t>
    </dgm:pt>
    <dgm:pt modelId="{EAC7C063-D87F-43EA-A75B-B88AD5049EFE}" type="sibTrans" cxnId="{DA4E349B-9515-4583-87BF-AF4ADBF9A313}">
      <dgm:prSet/>
      <dgm:spPr/>
      <dgm:t>
        <a:bodyPr/>
        <a:lstStyle/>
        <a:p>
          <a:endParaRPr lang="fr-FR"/>
        </a:p>
      </dgm:t>
    </dgm:pt>
    <dgm:pt modelId="{E193156F-A6D8-4EE9-A40B-20B034B657D4}">
      <dgm:prSet/>
      <dgm:spPr>
        <a:xfrm>
          <a:off x="0" y="3117056"/>
          <a:ext cx="6096000" cy="944562"/>
        </a:xfrm>
        <a:solidFill>
          <a:srgbClr val="4BACC6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FR" b="1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PISA UNIVERSITY</a:t>
          </a:r>
        </a:p>
        <a:p>
          <a:r>
            <a:rPr lang="fr-FR" b="1" dirty="0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Université de Pise </a:t>
          </a:r>
        </a:p>
        <a:p>
          <a:r>
            <a:rPr lang="fr-FR" b="1" dirty="0" err="1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Italy</a:t>
          </a:r>
          <a:endParaRPr lang="fr-FR" b="1" dirty="0">
            <a:solidFill>
              <a:sysClr val="windowText" lastClr="000000"/>
            </a:solidFill>
            <a:latin typeface="Georgia"/>
            <a:ea typeface="+mn-ea"/>
            <a:cs typeface="+mn-cs"/>
          </a:endParaRPr>
        </a:p>
      </dgm:t>
    </dgm:pt>
    <dgm:pt modelId="{77CA3D5A-69EC-4981-82E8-FD53D487791F}" type="parTrans" cxnId="{6DF411D5-4507-4F16-9DDD-882384E8E6F1}">
      <dgm:prSet/>
      <dgm:spPr/>
      <dgm:t>
        <a:bodyPr/>
        <a:lstStyle/>
        <a:p>
          <a:endParaRPr lang="fr-FR"/>
        </a:p>
      </dgm:t>
    </dgm:pt>
    <dgm:pt modelId="{292DA1F6-9909-408B-9DA7-2DF1EFF2F971}" type="sibTrans" cxnId="{6DF411D5-4507-4F16-9DDD-882384E8E6F1}">
      <dgm:prSet/>
      <dgm:spPr/>
      <dgm:t>
        <a:bodyPr/>
        <a:lstStyle/>
        <a:p>
          <a:endParaRPr lang="fr-FR"/>
        </a:p>
      </dgm:t>
    </dgm:pt>
    <dgm:pt modelId="{CB95833A-AD9D-4712-B495-D4AD1E848CD5}" type="pres">
      <dgm:prSet presAssocID="{69CFDCB2-F85E-4D8A-A3CA-00797775E2F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03912F7-1737-4A2F-863D-7464CA559F40}" type="pres">
      <dgm:prSet presAssocID="{8151DFC9-318F-4810-AE96-B290826F333E}" presName="comp" presStyleCnt="0"/>
      <dgm:spPr/>
    </dgm:pt>
    <dgm:pt modelId="{E910AB2F-D566-46FF-AF11-DA723326095C}" type="pres">
      <dgm:prSet presAssocID="{8151DFC9-318F-4810-AE96-B290826F333E}" presName="box" presStyleLbl="node1" presStyleIdx="0" presStyleCnt="4" custLinFactNeighborX="-15346" custLinFactNeighborY="-25817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249CB17C-82C5-47F4-B6AA-DA7D8CE1D7F1}" type="pres">
      <dgm:prSet presAssocID="{8151DFC9-318F-4810-AE96-B290826F333E}" presName="img" presStyleLbl="fgImgPlace1" presStyleIdx="0" presStyleCnt="4" custScaleX="68245" custScaleY="86883"/>
      <dgm:spPr>
        <a:xfrm>
          <a:off x="288034" y="144015"/>
          <a:ext cx="832043" cy="65653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DD4CBF24-CC37-4CE5-BA3F-D12680EDD6E3}" type="pres">
      <dgm:prSet presAssocID="{8151DFC9-318F-4810-AE96-B290826F333E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D50819-A419-406D-84DB-10A93893B196}" type="pres">
      <dgm:prSet presAssocID="{C6FC36B2-C507-4796-A06C-50DB223B025B}" presName="spacer" presStyleCnt="0"/>
      <dgm:spPr/>
    </dgm:pt>
    <dgm:pt modelId="{293A2EF9-D253-41BE-BD95-3B1D3584C49A}" type="pres">
      <dgm:prSet presAssocID="{EC48A738-F250-4C6D-9105-E3AECD98991D}" presName="comp" presStyleCnt="0"/>
      <dgm:spPr/>
    </dgm:pt>
    <dgm:pt modelId="{9AE31A8A-DC48-4D4A-B214-8C7AB17A490A}" type="pres">
      <dgm:prSet presAssocID="{EC48A738-F250-4C6D-9105-E3AECD98991D}" presName="box" presStyleLbl="node1" presStyleIdx="1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1896F8E2-8CCE-464B-B6E6-37769182DB8C}" type="pres">
      <dgm:prSet presAssocID="{EC48A738-F250-4C6D-9105-E3AECD98991D}" presName="img" presStyleLbl="fgImgPlace1" presStyleIdx="1" presStyleCnt="4"/>
      <dgm:spPr>
        <a:xfrm>
          <a:off x="94456" y="1133474"/>
          <a:ext cx="1219200" cy="75564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16B17ABC-D5FE-4817-87BE-F77895EEC895}" type="pres">
      <dgm:prSet presAssocID="{EC48A738-F250-4C6D-9105-E3AECD98991D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826EC6-A5DD-41A9-8EF2-2BE556693CED}" type="pres">
      <dgm:prSet presAssocID="{420C3D94-A629-4087-BACB-5FBA4AC72E49}" presName="spacer" presStyleCnt="0"/>
      <dgm:spPr/>
    </dgm:pt>
    <dgm:pt modelId="{8246DC0F-DBD3-416A-8820-8C356DF6075D}" type="pres">
      <dgm:prSet presAssocID="{04AC0BE3-7093-4F0E-913F-C33282CD5516}" presName="comp" presStyleCnt="0"/>
      <dgm:spPr/>
    </dgm:pt>
    <dgm:pt modelId="{5613D658-AED4-420C-A42D-B3C0E67A1F40}" type="pres">
      <dgm:prSet presAssocID="{04AC0BE3-7093-4F0E-913F-C33282CD5516}" presName="box" presStyleLbl="node1" presStyleIdx="2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3E18243A-2D6D-450F-B19D-8727BCA5F2C1}" type="pres">
      <dgm:prSet presAssocID="{04AC0BE3-7093-4F0E-913F-C33282CD5516}" presName="img" presStyleLbl="fgImgPlace1" presStyleIdx="2" presStyleCnt="4"/>
      <dgm:spPr>
        <a:xfrm>
          <a:off x="94456" y="2172493"/>
          <a:ext cx="1219200" cy="75564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088FF0B8-5C44-4F0A-BF24-5B556EF96505}" type="pres">
      <dgm:prSet presAssocID="{04AC0BE3-7093-4F0E-913F-C33282CD5516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60190D-765C-4B5F-BE8E-01020389B2A6}" type="pres">
      <dgm:prSet presAssocID="{EAC7C063-D87F-43EA-A75B-B88AD5049EFE}" presName="spacer" presStyleCnt="0"/>
      <dgm:spPr/>
    </dgm:pt>
    <dgm:pt modelId="{EDD1E2F1-ABE7-4CDD-9D99-0C977E761C73}" type="pres">
      <dgm:prSet presAssocID="{E193156F-A6D8-4EE9-A40B-20B034B657D4}" presName="comp" presStyleCnt="0"/>
      <dgm:spPr/>
    </dgm:pt>
    <dgm:pt modelId="{14618ABB-8318-4291-89DB-7DC0220E3958}" type="pres">
      <dgm:prSet presAssocID="{E193156F-A6D8-4EE9-A40B-20B034B657D4}" presName="box" presStyleLbl="node1" presStyleIdx="3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FA44C605-3A0E-4C3F-ACFA-2FBFDB3FFAA2}" type="pres">
      <dgm:prSet presAssocID="{E193156F-A6D8-4EE9-A40B-20B034B657D4}" presName="img" presStyleLbl="fgImgPlace1" presStyleIdx="3" presStyleCnt="4"/>
      <dgm:spPr>
        <a:xfrm>
          <a:off x="94456" y="3211512"/>
          <a:ext cx="1219200" cy="75564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0D67662E-3335-459B-8CBB-971A093A10E9}" type="pres">
      <dgm:prSet presAssocID="{E193156F-A6D8-4EE9-A40B-20B034B657D4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4289E92-39E4-4104-B92A-CC53D39C3290}" type="presOf" srcId="{EC48A738-F250-4C6D-9105-E3AECD98991D}" destId="{9AE31A8A-DC48-4D4A-B214-8C7AB17A490A}" srcOrd="0" destOrd="0" presId="urn:microsoft.com/office/officeart/2005/8/layout/vList4#1"/>
    <dgm:cxn modelId="{8C32F55D-2E5A-44A7-92D7-2914AAB17C7E}" type="presOf" srcId="{69CFDCB2-F85E-4D8A-A3CA-00797775E2F0}" destId="{CB95833A-AD9D-4712-B495-D4AD1E848CD5}" srcOrd="0" destOrd="0" presId="urn:microsoft.com/office/officeart/2005/8/layout/vList4#1"/>
    <dgm:cxn modelId="{74FA73E1-77AE-4028-A849-DCA634739C76}" type="presOf" srcId="{8151DFC9-318F-4810-AE96-B290826F333E}" destId="{DD4CBF24-CC37-4CE5-BA3F-D12680EDD6E3}" srcOrd="1" destOrd="0" presId="urn:microsoft.com/office/officeart/2005/8/layout/vList4#1"/>
    <dgm:cxn modelId="{D3C7E452-94EA-470E-ADAE-4F54663AEBA6}" srcId="{69CFDCB2-F85E-4D8A-A3CA-00797775E2F0}" destId="{8151DFC9-318F-4810-AE96-B290826F333E}" srcOrd="0" destOrd="0" parTransId="{CFB42D1A-F00E-4F19-A6BE-4ABFE428B8A2}" sibTransId="{C6FC36B2-C507-4796-A06C-50DB223B025B}"/>
    <dgm:cxn modelId="{6DF411D5-4507-4F16-9DDD-882384E8E6F1}" srcId="{69CFDCB2-F85E-4D8A-A3CA-00797775E2F0}" destId="{E193156F-A6D8-4EE9-A40B-20B034B657D4}" srcOrd="3" destOrd="0" parTransId="{77CA3D5A-69EC-4981-82E8-FD53D487791F}" sibTransId="{292DA1F6-9909-408B-9DA7-2DF1EFF2F971}"/>
    <dgm:cxn modelId="{458E32C5-B194-4497-B0D7-1D10F654FD34}" type="presOf" srcId="{04AC0BE3-7093-4F0E-913F-C33282CD5516}" destId="{5613D658-AED4-420C-A42D-B3C0E67A1F40}" srcOrd="0" destOrd="0" presId="urn:microsoft.com/office/officeart/2005/8/layout/vList4#1"/>
    <dgm:cxn modelId="{65517840-5426-4864-985E-C10077BFC24F}" type="presOf" srcId="{04AC0BE3-7093-4F0E-913F-C33282CD5516}" destId="{088FF0B8-5C44-4F0A-BF24-5B556EF96505}" srcOrd="1" destOrd="0" presId="urn:microsoft.com/office/officeart/2005/8/layout/vList4#1"/>
    <dgm:cxn modelId="{F254EB7E-C8A3-4F74-A3AD-AFCEDE66BB13}" type="presOf" srcId="{EC48A738-F250-4C6D-9105-E3AECD98991D}" destId="{16B17ABC-D5FE-4817-87BE-F77895EEC895}" srcOrd="1" destOrd="0" presId="urn:microsoft.com/office/officeart/2005/8/layout/vList4#1"/>
    <dgm:cxn modelId="{D111D8DE-9A7E-4D06-BCA1-8FA2D229D74F}" srcId="{69CFDCB2-F85E-4D8A-A3CA-00797775E2F0}" destId="{EC48A738-F250-4C6D-9105-E3AECD98991D}" srcOrd="1" destOrd="0" parTransId="{380A703D-A38C-4820-B7E5-2AEBC0BF5D55}" sibTransId="{420C3D94-A629-4087-BACB-5FBA4AC72E49}"/>
    <dgm:cxn modelId="{97DB179C-DFAE-4D05-943D-FB7336DB436A}" type="presOf" srcId="{8151DFC9-318F-4810-AE96-B290826F333E}" destId="{E910AB2F-D566-46FF-AF11-DA723326095C}" srcOrd="0" destOrd="0" presId="urn:microsoft.com/office/officeart/2005/8/layout/vList4#1"/>
    <dgm:cxn modelId="{DA4E349B-9515-4583-87BF-AF4ADBF9A313}" srcId="{69CFDCB2-F85E-4D8A-A3CA-00797775E2F0}" destId="{04AC0BE3-7093-4F0E-913F-C33282CD5516}" srcOrd="2" destOrd="0" parTransId="{C0F2483A-E3EA-4AEC-919D-4621A0ECE67B}" sibTransId="{EAC7C063-D87F-43EA-A75B-B88AD5049EFE}"/>
    <dgm:cxn modelId="{4646280C-923F-42BB-9F4D-F727AFD06045}" type="presOf" srcId="{E193156F-A6D8-4EE9-A40B-20B034B657D4}" destId="{0D67662E-3335-459B-8CBB-971A093A10E9}" srcOrd="1" destOrd="0" presId="urn:microsoft.com/office/officeart/2005/8/layout/vList4#1"/>
    <dgm:cxn modelId="{07BC8177-D1A4-4C2F-9BB1-77C9C7694963}" type="presOf" srcId="{E193156F-A6D8-4EE9-A40B-20B034B657D4}" destId="{14618ABB-8318-4291-89DB-7DC0220E3958}" srcOrd="0" destOrd="0" presId="urn:microsoft.com/office/officeart/2005/8/layout/vList4#1"/>
    <dgm:cxn modelId="{F77367F6-C143-49BB-BCBD-1DB7C16807AF}" type="presParOf" srcId="{CB95833A-AD9D-4712-B495-D4AD1E848CD5}" destId="{003912F7-1737-4A2F-863D-7464CA559F40}" srcOrd="0" destOrd="0" presId="urn:microsoft.com/office/officeart/2005/8/layout/vList4#1"/>
    <dgm:cxn modelId="{C9DB10ED-93C0-4311-B07C-34B4682330B7}" type="presParOf" srcId="{003912F7-1737-4A2F-863D-7464CA559F40}" destId="{E910AB2F-D566-46FF-AF11-DA723326095C}" srcOrd="0" destOrd="0" presId="urn:microsoft.com/office/officeart/2005/8/layout/vList4#1"/>
    <dgm:cxn modelId="{045313CA-7067-43F6-98EA-D10F7EF2DF56}" type="presParOf" srcId="{003912F7-1737-4A2F-863D-7464CA559F40}" destId="{249CB17C-82C5-47F4-B6AA-DA7D8CE1D7F1}" srcOrd="1" destOrd="0" presId="urn:microsoft.com/office/officeart/2005/8/layout/vList4#1"/>
    <dgm:cxn modelId="{96488B3C-515B-40D6-A148-D010BC5D3AC8}" type="presParOf" srcId="{003912F7-1737-4A2F-863D-7464CA559F40}" destId="{DD4CBF24-CC37-4CE5-BA3F-D12680EDD6E3}" srcOrd="2" destOrd="0" presId="urn:microsoft.com/office/officeart/2005/8/layout/vList4#1"/>
    <dgm:cxn modelId="{6C3878E3-4D5B-49FA-829F-E622A34212CB}" type="presParOf" srcId="{CB95833A-AD9D-4712-B495-D4AD1E848CD5}" destId="{4FD50819-A419-406D-84DB-10A93893B196}" srcOrd="1" destOrd="0" presId="urn:microsoft.com/office/officeart/2005/8/layout/vList4#1"/>
    <dgm:cxn modelId="{1A08CA48-16C5-480C-AF4A-F9DEAC59293E}" type="presParOf" srcId="{CB95833A-AD9D-4712-B495-D4AD1E848CD5}" destId="{293A2EF9-D253-41BE-BD95-3B1D3584C49A}" srcOrd="2" destOrd="0" presId="urn:microsoft.com/office/officeart/2005/8/layout/vList4#1"/>
    <dgm:cxn modelId="{FF65B135-0FF1-4E5C-9F90-88769F2A93A2}" type="presParOf" srcId="{293A2EF9-D253-41BE-BD95-3B1D3584C49A}" destId="{9AE31A8A-DC48-4D4A-B214-8C7AB17A490A}" srcOrd="0" destOrd="0" presId="urn:microsoft.com/office/officeart/2005/8/layout/vList4#1"/>
    <dgm:cxn modelId="{5280EAE1-0451-4A33-B16B-3417EA32118B}" type="presParOf" srcId="{293A2EF9-D253-41BE-BD95-3B1D3584C49A}" destId="{1896F8E2-8CCE-464B-B6E6-37769182DB8C}" srcOrd="1" destOrd="0" presId="urn:microsoft.com/office/officeart/2005/8/layout/vList4#1"/>
    <dgm:cxn modelId="{505CD7B0-7293-42EF-919D-1357E789BEAD}" type="presParOf" srcId="{293A2EF9-D253-41BE-BD95-3B1D3584C49A}" destId="{16B17ABC-D5FE-4817-87BE-F77895EEC895}" srcOrd="2" destOrd="0" presId="urn:microsoft.com/office/officeart/2005/8/layout/vList4#1"/>
    <dgm:cxn modelId="{0A931DF2-CCDF-4E3C-941A-050477F42E7B}" type="presParOf" srcId="{CB95833A-AD9D-4712-B495-D4AD1E848CD5}" destId="{F3826EC6-A5DD-41A9-8EF2-2BE556693CED}" srcOrd="3" destOrd="0" presId="urn:microsoft.com/office/officeart/2005/8/layout/vList4#1"/>
    <dgm:cxn modelId="{9CC7E2D3-DA15-470C-B94E-813204BEA15F}" type="presParOf" srcId="{CB95833A-AD9D-4712-B495-D4AD1E848CD5}" destId="{8246DC0F-DBD3-416A-8820-8C356DF6075D}" srcOrd="4" destOrd="0" presId="urn:microsoft.com/office/officeart/2005/8/layout/vList4#1"/>
    <dgm:cxn modelId="{0CF26329-CD85-4CD9-BF86-E1BAB5C33B7F}" type="presParOf" srcId="{8246DC0F-DBD3-416A-8820-8C356DF6075D}" destId="{5613D658-AED4-420C-A42D-B3C0E67A1F40}" srcOrd="0" destOrd="0" presId="urn:microsoft.com/office/officeart/2005/8/layout/vList4#1"/>
    <dgm:cxn modelId="{4B0C907B-7FB3-4FA6-8169-FF68EE799030}" type="presParOf" srcId="{8246DC0F-DBD3-416A-8820-8C356DF6075D}" destId="{3E18243A-2D6D-450F-B19D-8727BCA5F2C1}" srcOrd="1" destOrd="0" presId="urn:microsoft.com/office/officeart/2005/8/layout/vList4#1"/>
    <dgm:cxn modelId="{2A425E73-E7E5-470F-B97B-BF4AEF0857AA}" type="presParOf" srcId="{8246DC0F-DBD3-416A-8820-8C356DF6075D}" destId="{088FF0B8-5C44-4F0A-BF24-5B556EF96505}" srcOrd="2" destOrd="0" presId="urn:microsoft.com/office/officeart/2005/8/layout/vList4#1"/>
    <dgm:cxn modelId="{19C5DB32-CA02-4064-BF6B-AC16555C4E1F}" type="presParOf" srcId="{CB95833A-AD9D-4712-B495-D4AD1E848CD5}" destId="{B060190D-765C-4B5F-BE8E-01020389B2A6}" srcOrd="5" destOrd="0" presId="urn:microsoft.com/office/officeart/2005/8/layout/vList4#1"/>
    <dgm:cxn modelId="{8758534B-6808-4879-A3CA-3D1CD5BC2B5F}" type="presParOf" srcId="{CB95833A-AD9D-4712-B495-D4AD1E848CD5}" destId="{EDD1E2F1-ABE7-4CDD-9D99-0C977E761C73}" srcOrd="6" destOrd="0" presId="urn:microsoft.com/office/officeart/2005/8/layout/vList4#1"/>
    <dgm:cxn modelId="{31832456-F964-4025-9D9C-CFF18DE091BB}" type="presParOf" srcId="{EDD1E2F1-ABE7-4CDD-9D99-0C977E761C73}" destId="{14618ABB-8318-4291-89DB-7DC0220E3958}" srcOrd="0" destOrd="0" presId="urn:microsoft.com/office/officeart/2005/8/layout/vList4#1"/>
    <dgm:cxn modelId="{E379BFDA-6CE7-4ADC-BA4A-719AE6272E36}" type="presParOf" srcId="{EDD1E2F1-ABE7-4CDD-9D99-0C977E761C73}" destId="{FA44C605-3A0E-4C3F-ACFA-2FBFDB3FFAA2}" srcOrd="1" destOrd="0" presId="urn:microsoft.com/office/officeart/2005/8/layout/vList4#1"/>
    <dgm:cxn modelId="{55246737-42C2-4A84-A14F-F47A2B272749}" type="presParOf" srcId="{EDD1E2F1-ABE7-4CDD-9D99-0C977E761C73}" destId="{0D67662E-3335-459B-8CBB-971A093A10E9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0AB2F-D566-46FF-AF11-DA723326095C}">
      <dsp:nvSpPr>
        <dsp:cNvPr id="0" name=""/>
        <dsp:cNvSpPr/>
      </dsp:nvSpPr>
      <dsp:spPr>
        <a:xfrm>
          <a:off x="0" y="0"/>
          <a:ext cx="6984776" cy="1196600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INRAA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Institut national de la recherche agronomique (Alger)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err="1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Algeria</a:t>
          </a:r>
          <a:r>
            <a:rPr lang="fr-FR" sz="1700" b="1" kern="1200" dirty="0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 (Alger)</a:t>
          </a:r>
          <a:endParaRPr lang="fr-FR" sz="1700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1516615" y="0"/>
        <a:ext cx="5468160" cy="1196600"/>
      </dsp:txXfrm>
    </dsp:sp>
    <dsp:sp modelId="{249CB17C-82C5-47F4-B6AA-DA7D8CE1D7F1}">
      <dsp:nvSpPr>
        <dsp:cNvPr id="0" name=""/>
        <dsp:cNvSpPr/>
      </dsp:nvSpPr>
      <dsp:spPr>
        <a:xfrm>
          <a:off x="341461" y="182443"/>
          <a:ext cx="953352" cy="83171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31A8A-DC48-4D4A-B214-8C7AB17A490A}">
      <dsp:nvSpPr>
        <dsp:cNvPr id="0" name=""/>
        <dsp:cNvSpPr/>
      </dsp:nvSpPr>
      <dsp:spPr>
        <a:xfrm>
          <a:off x="0" y="1316260"/>
          <a:ext cx="6984776" cy="119660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CENTA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err="1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Research</a:t>
          </a:r>
          <a:r>
            <a:rPr lang="fr-FR" sz="1700" b="0" kern="120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 Center (</a:t>
          </a:r>
          <a:r>
            <a:rPr lang="fr-FR" sz="1700" b="0" kern="1200" dirty="0" err="1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Catalogna</a:t>
          </a:r>
          <a:r>
            <a:rPr lang="fr-FR" sz="1700" b="0" kern="120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)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Spain (</a:t>
          </a:r>
          <a:r>
            <a:rPr lang="fr-FR" sz="1700" b="1" kern="1200" dirty="0" err="1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Catalogna</a:t>
          </a:r>
          <a:r>
            <a:rPr lang="fr-FR" sz="1700" b="1" kern="1200" dirty="0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)</a:t>
          </a:r>
          <a:endParaRPr lang="fr-FR" sz="1700" b="1" kern="1200" dirty="0">
            <a:solidFill>
              <a:sysClr val="windowText" lastClr="000000"/>
            </a:solidFill>
            <a:latin typeface="Georgia"/>
            <a:ea typeface="+mn-ea"/>
            <a:cs typeface="+mn-cs"/>
          </a:endParaRPr>
        </a:p>
      </dsp:txBody>
      <dsp:txXfrm>
        <a:off x="1516615" y="1316260"/>
        <a:ext cx="5468160" cy="1196600"/>
      </dsp:txXfrm>
    </dsp:sp>
    <dsp:sp modelId="{1896F8E2-8CCE-464B-B6E6-37769182DB8C}">
      <dsp:nvSpPr>
        <dsp:cNvPr id="0" name=""/>
        <dsp:cNvSpPr/>
      </dsp:nvSpPr>
      <dsp:spPr>
        <a:xfrm>
          <a:off x="119660" y="1435920"/>
          <a:ext cx="1396955" cy="95728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13D658-AED4-420C-A42D-B3C0E67A1F40}">
      <dsp:nvSpPr>
        <dsp:cNvPr id="0" name=""/>
        <dsp:cNvSpPr/>
      </dsp:nvSpPr>
      <dsp:spPr>
        <a:xfrm>
          <a:off x="0" y="2632520"/>
          <a:ext cx="6984776" cy="11966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REDINN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err="1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Technological</a:t>
          </a:r>
          <a:r>
            <a:rPr lang="fr-FR" sz="1700" b="0" kern="1200" dirty="0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 and innovation </a:t>
          </a:r>
          <a:r>
            <a:rPr lang="fr-FR" sz="1700" b="0" kern="1200" dirty="0" err="1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Company</a:t>
          </a:r>
          <a:endParaRPr lang="fr-FR" sz="1700" b="0" kern="1200" dirty="0" smtClean="0">
            <a:solidFill>
              <a:sysClr val="window" lastClr="FFFFFF"/>
            </a:solidFill>
            <a:effectLst/>
            <a:latin typeface="Georgia"/>
            <a:ea typeface="+mn-ea"/>
            <a:cs typeface="+mn-cs"/>
          </a:endParaRP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err="1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Italy</a:t>
          </a:r>
          <a:r>
            <a:rPr lang="fr-FR" sz="1700" b="1" kern="1200" dirty="0" smtClean="0">
              <a:solidFill>
                <a:sysClr val="window" lastClr="FFFFFF"/>
              </a:solidFill>
              <a:effectLst/>
              <a:latin typeface="Georgia"/>
              <a:ea typeface="+mn-ea"/>
              <a:cs typeface="+mn-cs"/>
            </a:rPr>
            <a:t> (Roma, Brussels)</a:t>
          </a:r>
          <a:endParaRPr lang="fr-FR" sz="1700" b="1" kern="1200" dirty="0">
            <a:solidFill>
              <a:sysClr val="window" lastClr="FFFFFF"/>
            </a:solidFill>
            <a:latin typeface="Georgia"/>
            <a:ea typeface="+mn-ea"/>
            <a:cs typeface="+mn-cs"/>
          </a:endParaRPr>
        </a:p>
      </dsp:txBody>
      <dsp:txXfrm>
        <a:off x="1516615" y="2632520"/>
        <a:ext cx="5468160" cy="1196600"/>
      </dsp:txXfrm>
    </dsp:sp>
    <dsp:sp modelId="{3E18243A-2D6D-450F-B19D-8727BCA5F2C1}">
      <dsp:nvSpPr>
        <dsp:cNvPr id="0" name=""/>
        <dsp:cNvSpPr/>
      </dsp:nvSpPr>
      <dsp:spPr>
        <a:xfrm>
          <a:off x="119660" y="2752180"/>
          <a:ext cx="1396955" cy="95728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18ABB-8318-4291-89DB-7DC0220E3958}">
      <dsp:nvSpPr>
        <dsp:cNvPr id="0" name=""/>
        <dsp:cNvSpPr/>
      </dsp:nvSpPr>
      <dsp:spPr>
        <a:xfrm>
          <a:off x="0" y="3948781"/>
          <a:ext cx="6984776" cy="1196600"/>
        </a:xfrm>
        <a:prstGeom prst="roundRect">
          <a:avLst>
            <a:gd name="adj" fmla="val 1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ea typeface="+mn-ea"/>
              <a:cs typeface="+mn-cs"/>
            </a:rPr>
            <a:t>PISA UNIVERSITY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Université de Pise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err="1" smtClean="0">
              <a:solidFill>
                <a:sysClr val="windowText" lastClr="000000"/>
              </a:solidFill>
              <a:latin typeface="Georgia"/>
              <a:ea typeface="+mn-ea"/>
              <a:cs typeface="+mn-cs"/>
            </a:rPr>
            <a:t>Italy</a:t>
          </a:r>
          <a:endParaRPr lang="fr-FR" sz="1700" b="1" kern="1200" dirty="0">
            <a:solidFill>
              <a:sysClr val="windowText" lastClr="000000"/>
            </a:solidFill>
            <a:latin typeface="Georgia"/>
            <a:ea typeface="+mn-ea"/>
            <a:cs typeface="+mn-cs"/>
          </a:endParaRPr>
        </a:p>
      </dsp:txBody>
      <dsp:txXfrm>
        <a:off x="1516615" y="3948781"/>
        <a:ext cx="5468160" cy="1196600"/>
      </dsp:txXfrm>
    </dsp:sp>
    <dsp:sp modelId="{FA44C605-3A0E-4C3F-ACFA-2FBFDB3FFAA2}">
      <dsp:nvSpPr>
        <dsp:cNvPr id="0" name=""/>
        <dsp:cNvSpPr/>
      </dsp:nvSpPr>
      <dsp:spPr>
        <a:xfrm>
          <a:off x="119660" y="4068441"/>
          <a:ext cx="1396955" cy="95728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724506C0-3FFE-45A5-803D-9F4FC5464A70}" type="datetimeFigureOut">
              <a:rPr lang="fr-FR"/>
              <a:pPr/>
              <a:t>27/04/2017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F8646707-6BBD-41A9-B4DF-0C76A73A2D2A}" type="slidenum">
              <a:rPr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36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20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10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819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11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672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12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784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13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126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14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1126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15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175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16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175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17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021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18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88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19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112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2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94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24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3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747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4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98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5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484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6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91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7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05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8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593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smtClean="0">
                <a:solidFill>
                  <a:prstClr val="black"/>
                </a:solidFill>
              </a:rPr>
              <a:pPr/>
              <a:t>9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06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EC983-8094-43E5-AC6C-64E736C1EE6B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0F68C-4803-41B2-BFBF-4AC897583298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806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066ED-2CDD-417E-9CB1-1D3D137BEC2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9BEFD-3D65-4A7D-81D0-7DFB6E1E2A11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3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CA773-7873-4626-8637-E7AC9DC252B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75001-24C0-464E-9F59-35A005EA5425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0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96082-0679-4F69-98FB-F56793FE9DD7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69A24-6391-4975-9C90-F7863129F887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76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D297B-A98E-4D49-9DB7-93B63EC8994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7AF30-877E-46B3-AF0B-87CB364F799C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7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83C76-BAC3-4443-AA27-1A689CB2CD1B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75606-BED5-48F5-852B-E474E389F60E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8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EE88B-DCFA-4980-8467-6C1BDC209D9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A56A2-55C4-4B2B-A443-7148EF6D7F7E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5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A1D04-C043-4214-887E-46E3D5DFA68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66491-AC90-4F9A-A15D-41DE0164FC86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35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009CF-E73E-4239-BA08-B57BB38B758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44208-FE32-44CD-B8C5-5AF563B1941C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91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E2E50-2B95-40C8-B58D-DF3E310A4EC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5C650-C4E1-4E7F-BB8E-ECF5B21EC018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25A2-2B76-4D0B-B52C-53D2A453F31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02E3B-21D5-46B6-8CE5-1306B5CA246F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4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454EA4-64F9-47CA-B5A8-108C6E80EA9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27/04/2017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77D730-58ED-4D90-91A3-B65291337B9B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3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emf"/><Relationship Id="rId12" Type="http://schemas.openxmlformats.org/officeDocument/2006/relationships/image" Target="../media/image11.jpeg"/><Relationship Id="rId13" Type="http://schemas.openxmlformats.org/officeDocument/2006/relationships/image" Target="../media/image12.jpeg"/><Relationship Id="rId14" Type="http://schemas.openxmlformats.org/officeDocument/2006/relationships/image" Target="../media/image13.jpeg"/><Relationship Id="rId15" Type="http://schemas.openxmlformats.org/officeDocument/2006/relationships/image" Target="../media/image14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gif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image" Target="../media/image10.emf"/><Relationship Id="rId5" Type="http://schemas.openxmlformats.org/officeDocument/2006/relationships/image" Target="../media/image8.png"/><Relationship Id="rId6" Type="http://schemas.openxmlformats.org/officeDocument/2006/relationships/oleObject" Target="Untitled:Users:admin:Desktop:Administrati:Offre%20PNUD:%C2%A0Projets%20H%202020.docx!OLE_LINK3" TargetMode="External"/><Relationship Id="rId7" Type="http://schemas.openxmlformats.org/officeDocument/2006/relationships/image" Target="../media/image2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image" Target="../media/image23.jpeg"/><Relationship Id="rId6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7" Type="http://schemas.openxmlformats.org/officeDocument/2006/relationships/image" Target="../media/image4.jpeg"/><Relationship Id="rId8" Type="http://schemas.openxmlformats.org/officeDocument/2006/relationships/image" Target="../media/image5.jpeg"/><Relationship Id="rId9" Type="http://schemas.openxmlformats.org/officeDocument/2006/relationships/image" Target="../media/image6.jpeg"/><Relationship Id="rId1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image" Target="../media/image23.jpeg"/><Relationship Id="rId6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image" Target="../media/image10.emf"/><Relationship Id="rId5" Type="http://schemas.openxmlformats.org/officeDocument/2006/relationships/image" Target="../media/image8.png"/><Relationship Id="rId6" Type="http://schemas.openxmlformats.org/officeDocument/2006/relationships/oleObject" Target="Untitled:Users:admin:Desktop:Administrati:Offre%20PNUD:%C2%A0Projets%20H%202020.docx!OLE_LINK3" TargetMode="External"/><Relationship Id="rId7" Type="http://schemas.openxmlformats.org/officeDocument/2006/relationships/image" Target="../media/image2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jpeg"/><Relationship Id="rId12" Type="http://schemas.openxmlformats.org/officeDocument/2006/relationships/image" Target="../media/image16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emf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4" Type="http://schemas.openxmlformats.org/officeDocument/2006/relationships/image" Target="../media/image26.gif"/><Relationship Id="rId5" Type="http://schemas.openxmlformats.org/officeDocument/2006/relationships/image" Target="../media/image10.emf"/><Relationship Id="rId6" Type="http://schemas.openxmlformats.org/officeDocument/2006/relationships/image" Target="../media/image27.gif"/><Relationship Id="rId7" Type="http://schemas.openxmlformats.org/officeDocument/2006/relationships/image" Target="../media/image16.gif"/><Relationship Id="rId8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hyperlink" Target="mailto:aliferrah@gmail.com" TargetMode="External"/><Relationship Id="rId5" Type="http://schemas.openxmlformats.org/officeDocument/2006/relationships/hyperlink" Target="http://www.fawira-project.eu/" TargetMode="External"/><Relationship Id="rId6" Type="http://schemas.openxmlformats.org/officeDocument/2006/relationships/hyperlink" Target="http://www.fawira-project.eu/blog" TargetMode="External"/><Relationship Id="rId7" Type="http://schemas.openxmlformats.org/officeDocument/2006/relationships/image" Target="../media/image10.emf"/><Relationship Id="rId8" Type="http://schemas.openxmlformats.org/officeDocument/2006/relationships/image" Target="../media/image8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7" Type="http://schemas.openxmlformats.org/officeDocument/2006/relationships/image" Target="../media/image4.jpeg"/><Relationship Id="rId8" Type="http://schemas.openxmlformats.org/officeDocument/2006/relationships/image" Target="../media/image5.jpeg"/><Relationship Id="rId9" Type="http://schemas.openxmlformats.org/officeDocument/2006/relationships/image" Target="../media/image6.jpeg"/><Relationship Id="rId1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7" Type="http://schemas.openxmlformats.org/officeDocument/2006/relationships/image" Target="../media/image4.jpeg"/><Relationship Id="rId8" Type="http://schemas.openxmlformats.org/officeDocument/2006/relationships/image" Target="../media/image5.jpeg"/><Relationship Id="rId9" Type="http://schemas.openxmlformats.org/officeDocument/2006/relationships/image" Target="../media/image6.jpeg"/><Relationship Id="rId1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7" Type="http://schemas.openxmlformats.org/officeDocument/2006/relationships/image" Target="../media/image4.jpeg"/><Relationship Id="rId8" Type="http://schemas.openxmlformats.org/officeDocument/2006/relationships/image" Target="../media/image5.jpeg"/><Relationship Id="rId9" Type="http://schemas.openxmlformats.org/officeDocument/2006/relationships/image" Target="../media/image6.jpeg"/><Relationship Id="rId1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8.png"/><Relationship Id="rId5" Type="http://schemas.openxmlformats.org/officeDocument/2006/relationships/image" Target="../media/image21.png"/><Relationship Id="rId6" Type="http://schemas.openxmlformats.org/officeDocument/2006/relationships/image" Target="../media/image16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jpeg"/><Relationship Id="rId12" Type="http://schemas.openxmlformats.org/officeDocument/2006/relationships/image" Target="../media/image16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emf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242" y="23648"/>
            <a:ext cx="9125758" cy="653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 smtClean="0">
                <a:solidFill>
                  <a:prstClr val="black"/>
                </a:solidFill>
                <a:latin typeface="Book Antiqua"/>
                <a:ea typeface="Calibri" panose="020F0502020204030204" pitchFamily="34" charset="0"/>
                <a:cs typeface="Book Antiqua"/>
              </a:rPr>
              <a:t>Ministère de l’Enseignement Supérieur et de la Recherche Scientifique</a:t>
            </a:r>
            <a:r>
              <a:rPr sz="1200" b="1" dirty="0">
                <a:solidFill>
                  <a:prstClr val="black"/>
                </a:solidFill>
                <a:latin typeface="Book Antiqua"/>
                <a:ea typeface="Calibri" panose="020F0502020204030204" pitchFamily="34" charset="0"/>
                <a:cs typeface="Book Antiqua"/>
              </a:rPr>
              <a:t>	</a:t>
            </a:r>
            <a:endParaRPr sz="1200" dirty="0">
              <a:solidFill>
                <a:prstClr val="black"/>
              </a:solidFill>
              <a:latin typeface="Book Antiqua"/>
              <a:ea typeface="Calibri" panose="020F0502020204030204" pitchFamily="34" charset="0"/>
              <a:cs typeface="Book Antiqua"/>
            </a:endParaRPr>
          </a:p>
          <a:p>
            <a:pPr algn="ctr">
              <a:lnSpc>
                <a:spcPct val="107000"/>
              </a:lnSpc>
            </a:pPr>
            <a:r>
              <a:rPr lang="en-GB" sz="1200" b="1" dirty="0" smtClean="0">
                <a:solidFill>
                  <a:srgbClr val="0033CC"/>
                </a:solidFill>
                <a:latin typeface="Book Antiqua"/>
                <a:cs typeface="Book Antiqua"/>
              </a:rPr>
              <a:t>AGENCE THÉMATIQUE DE RECHERCHE EN SCIENCES ET TECHNOLOGIE</a:t>
            </a:r>
            <a:endParaRPr lang="en-GB" sz="1200" b="1" dirty="0">
              <a:solidFill>
                <a:srgbClr val="0033CC"/>
              </a:solidFill>
              <a:latin typeface="Book Antiqua"/>
              <a:cs typeface="Book Antiqu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908720"/>
            <a:ext cx="8280920" cy="485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1200" b="1" dirty="0">
                <a:latin typeface="Book Antiqua"/>
                <a:cs typeface="Book Antiqua"/>
              </a:rPr>
              <a:t>Première rencontre du réseau algérien dédié à la promotion du programme </a:t>
            </a:r>
            <a:r>
              <a:rPr lang="fr-FR" sz="1200" b="1" dirty="0" smtClean="0">
                <a:latin typeface="Book Antiqua"/>
                <a:cs typeface="Book Antiqua"/>
              </a:rPr>
              <a:t> H </a:t>
            </a:r>
            <a:r>
              <a:rPr lang="fr-FR" sz="1200" b="1" dirty="0">
                <a:latin typeface="Book Antiqua"/>
                <a:cs typeface="Book Antiqua"/>
              </a:rPr>
              <a:t>2020 en Algérie </a:t>
            </a:r>
            <a:endParaRPr lang="fr-FR" sz="1200" b="1" dirty="0" smtClean="0">
              <a:latin typeface="Book Antiqua"/>
              <a:cs typeface="Book Antiqua"/>
            </a:endParaRPr>
          </a:p>
          <a:p>
            <a:pPr algn="ctr">
              <a:lnSpc>
                <a:spcPct val="107000"/>
              </a:lnSpc>
            </a:pPr>
            <a:r>
              <a:rPr lang="fr-FR" sz="1200" b="1" dirty="0" smtClean="0">
                <a:latin typeface="Book Antiqua"/>
                <a:cs typeface="Book Antiqua"/>
              </a:rPr>
              <a:t>(</a:t>
            </a:r>
            <a:r>
              <a:rPr lang="en-GB" sz="1200" b="1" dirty="0">
                <a:latin typeface="Book Antiqua"/>
                <a:cs typeface="Book Antiqua"/>
              </a:rPr>
              <a:t>Ben </a:t>
            </a:r>
            <a:r>
              <a:rPr lang="en-GB" sz="1200" b="1" dirty="0" err="1">
                <a:latin typeface="Book Antiqua"/>
                <a:cs typeface="Book Antiqua"/>
              </a:rPr>
              <a:t>Aknoun</a:t>
            </a:r>
            <a:r>
              <a:rPr lang="en-GB" sz="1200" b="1" dirty="0">
                <a:latin typeface="Book Antiqua"/>
                <a:cs typeface="Book Antiqua"/>
              </a:rPr>
              <a:t>, 27 </a:t>
            </a:r>
            <a:r>
              <a:rPr lang="en-GB" sz="1200" b="1" dirty="0" err="1">
                <a:latin typeface="Book Antiqua"/>
                <a:cs typeface="Book Antiqua"/>
              </a:rPr>
              <a:t>Avril</a:t>
            </a:r>
            <a:r>
              <a:rPr lang="en-GB" sz="1200" b="1" dirty="0">
                <a:latin typeface="Book Antiqua"/>
                <a:cs typeface="Book Antiqua"/>
              </a:rPr>
              <a:t> 2017)</a:t>
            </a:r>
            <a:endParaRPr sz="1200" b="1" dirty="0">
              <a:latin typeface="Book Antiqua"/>
              <a:cs typeface="Book Antiqua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9" y="1916832"/>
            <a:ext cx="1200000" cy="90000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59" y="1942819"/>
            <a:ext cx="1354838" cy="9000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51" y="1942819"/>
            <a:ext cx="1350000" cy="90000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843" y="1942819"/>
            <a:ext cx="1350000" cy="90000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947" y="1930624"/>
            <a:ext cx="1350000" cy="9000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884368" y="5733256"/>
            <a:ext cx="9956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sz="1400" dirty="0" smtClean="0">
                <a:solidFill>
                  <a:srgbClr val="C00000"/>
                </a:solidFill>
                <a:latin typeface="Book Antiqua"/>
                <a:ea typeface="Calibri" panose="020F0502020204030204" pitchFamily="34" charset="0"/>
                <a:cs typeface="Book Antiqua"/>
              </a:rPr>
              <a:t>Ali Ferrah</a:t>
            </a:r>
          </a:p>
        </p:txBody>
      </p:sp>
      <p:pic>
        <p:nvPicPr>
          <p:cNvPr id="17" name="Image 16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622" y="2995217"/>
            <a:ext cx="1646536" cy="1292179"/>
          </a:xfrm>
          <a:prstGeom prst="rect">
            <a:avLst/>
          </a:prstGeom>
        </p:spPr>
      </p:pic>
      <p:pic>
        <p:nvPicPr>
          <p:cNvPr id="20" name="Image 19" descr="7-framework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496" y="6227260"/>
            <a:ext cx="664614" cy="540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670419" cy="648072"/>
          </a:xfrm>
          <a:prstGeom prst="rect">
            <a:avLst/>
          </a:prstGeom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57" y="112006"/>
            <a:ext cx="856047" cy="508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472" y="1940779"/>
            <a:ext cx="1350000" cy="90000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395536" y="4581128"/>
            <a:ext cx="8280920" cy="681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dirty="0" smtClean="0">
                <a:solidFill>
                  <a:srgbClr val="EEECE1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PROJET FAWIRA: LEÇONS ET BILAN D’UNE EXPERIENCE  </a:t>
            </a:r>
            <a:endParaRPr sz="1100" dirty="0">
              <a:solidFill>
                <a:srgbClr val="EEECE1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GB" dirty="0" smtClean="0">
                <a:solidFill>
                  <a:srgbClr val="EEECE1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2012-2014</a:t>
            </a:r>
            <a:endParaRPr lang="fr-FR" dirty="0">
              <a:solidFill>
                <a:srgbClr val="EEECE1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Image 26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831" y="6203635"/>
            <a:ext cx="692889" cy="609741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Image 32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270" y="6165304"/>
            <a:ext cx="698446" cy="698446"/>
          </a:xfrm>
          <a:prstGeom prst="rect">
            <a:avLst/>
          </a:prstGeom>
        </p:spPr>
      </p:pic>
      <p:pic>
        <p:nvPicPr>
          <p:cNvPr id="35" name="Image 13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221878"/>
            <a:ext cx="847605" cy="632081"/>
          </a:xfrm>
          <a:prstGeom prst="rect">
            <a:avLst/>
          </a:prstGeom>
        </p:spPr>
      </p:pic>
      <p:pic>
        <p:nvPicPr>
          <p:cNvPr id="36" name="Image 30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6309320"/>
            <a:ext cx="823363" cy="45140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7082769" y="6237312"/>
            <a:ext cx="20612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latin typeface="Book Antiqua"/>
                <a:cs typeface="Book Antiqua"/>
              </a:rPr>
              <a:t>Ben </a:t>
            </a:r>
            <a:r>
              <a:rPr lang="en-GB" sz="1200" b="1" dirty="0" err="1">
                <a:latin typeface="Book Antiqua"/>
                <a:cs typeface="Book Antiqua"/>
              </a:rPr>
              <a:t>Aknoun</a:t>
            </a:r>
            <a:r>
              <a:rPr lang="en-GB" sz="1200" b="1" dirty="0">
                <a:latin typeface="Book Antiqua"/>
                <a:cs typeface="Book Antiqua"/>
              </a:rPr>
              <a:t>, 27 </a:t>
            </a:r>
            <a:r>
              <a:rPr lang="en-GB" sz="1200" b="1" dirty="0" err="1">
                <a:latin typeface="Book Antiqua"/>
                <a:cs typeface="Book Antiqua"/>
              </a:rPr>
              <a:t>Avril</a:t>
            </a:r>
            <a:r>
              <a:rPr lang="en-GB" sz="1200" b="1" dirty="0">
                <a:latin typeface="Book Antiqua"/>
                <a:cs typeface="Book Antiqua"/>
              </a:rPr>
              <a:t> 2017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15233348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808" y="15968"/>
            <a:ext cx="9129192" cy="48320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</a:t>
            </a:r>
            <a:r>
              <a:rPr lang="fr-F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FAWIRA: BILAN D’UNE EXPERIENCE</a:t>
            </a:r>
            <a:endParaRPr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2" name="Rectangle à coins arrondis 1"/>
          <p:cNvSpPr/>
          <p:nvPr/>
        </p:nvSpPr>
        <p:spPr>
          <a:xfrm>
            <a:off x="0" y="620688"/>
            <a:ext cx="9112186" cy="864096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549525" algn="l"/>
              </a:tabLst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fr-FR" b="1" dirty="0"/>
              <a:t>Le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travail dans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projets FP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7 et H 2020 : Une expérience riche,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un cadre pour l’apprentissage et un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investissement pour le futur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5890046"/>
            <a:ext cx="684076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fr-FR" dirty="0">
                <a:latin typeface="Book Antiqua"/>
                <a:cs typeface="Book Antiqua"/>
              </a:rPr>
              <a:t>Un cadre propice à la mise à niveau aussi bien pour les chercheurs que les administrations des institutions de recherche-développement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1772816"/>
            <a:ext cx="3096344" cy="830997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fr-FR" sz="1600" dirty="0">
                <a:latin typeface="Book Antiqua"/>
                <a:cs typeface="Book Antiqua"/>
              </a:rPr>
              <a:t>Un </a:t>
            </a:r>
            <a:r>
              <a:rPr lang="fr-FR" sz="1600" dirty="0" smtClean="0">
                <a:latin typeface="Book Antiqua"/>
                <a:cs typeface="Book Antiqua"/>
              </a:rPr>
              <a:t>espace d’apprentissage dans </a:t>
            </a:r>
            <a:r>
              <a:rPr lang="fr-FR" sz="1600" dirty="0">
                <a:latin typeface="Book Antiqua"/>
                <a:cs typeface="Book Antiqua"/>
              </a:rPr>
              <a:t>des cadres multiculturel, multi institutionnel et </a:t>
            </a:r>
            <a:r>
              <a:rPr lang="fr-FR" sz="1600" dirty="0" smtClean="0">
                <a:latin typeface="Book Antiqua"/>
                <a:cs typeface="Book Antiqua"/>
              </a:rPr>
              <a:t>transnational</a:t>
            </a:r>
            <a:endParaRPr lang="fr-FR" sz="1600" dirty="0">
              <a:latin typeface="Book Antiqua"/>
              <a:cs typeface="Book Antiqu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75856" y="1772816"/>
            <a:ext cx="3168352" cy="8309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fr-FR" sz="1600" dirty="0" smtClean="0">
                <a:latin typeface="Book Antiqua"/>
                <a:cs typeface="Book Antiqua"/>
              </a:rPr>
              <a:t>Consolidation des liens avec les acteurs de la Quintuple hélice</a:t>
            </a:r>
          </a:p>
          <a:p>
            <a:pPr lvl="0" algn="ctr"/>
            <a:endParaRPr lang="fr-FR" sz="1600" dirty="0">
              <a:latin typeface="Book Antiqua"/>
              <a:cs typeface="Book Antiqu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88224" y="1772816"/>
            <a:ext cx="2555776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fr-FR" sz="1600" dirty="0" smtClean="0">
                <a:latin typeface="Book Antiqua"/>
                <a:cs typeface="Book Antiqua"/>
              </a:rPr>
              <a:t>Un espace d’intégration des entreprises innovantes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5496" y="2924944"/>
            <a:ext cx="3096344" cy="2862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 smtClean="0"/>
              <a:t>- Consolidation </a:t>
            </a:r>
            <a:r>
              <a:rPr lang="fr-FR" dirty="0"/>
              <a:t>des capacités </a:t>
            </a:r>
            <a:r>
              <a:rPr lang="fr-FR" dirty="0" smtClean="0"/>
              <a:t>managériales </a:t>
            </a:r>
            <a:r>
              <a:rPr lang="fr-FR" dirty="0"/>
              <a:t>des projets internationaux complexes (Un investissement pour le </a:t>
            </a:r>
            <a:r>
              <a:rPr lang="fr-FR" dirty="0" smtClean="0"/>
              <a:t>futur) </a:t>
            </a:r>
          </a:p>
          <a:p>
            <a:pPr lvl="0"/>
            <a:endParaRPr lang="fr-FR" dirty="0"/>
          </a:p>
          <a:p>
            <a:pPr lvl="0"/>
            <a:r>
              <a:rPr lang="fr-FR" dirty="0" smtClean="0"/>
              <a:t>- Appropriation</a:t>
            </a:r>
            <a:r>
              <a:rPr lang="fr-FR" dirty="0"/>
              <a:t>/Intégration des méthodes et des modèles du H 2020 dans l’écriture et l’élaboration des projets par l’INRAA (Projets fédérateurs).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03848" y="2924944"/>
            <a:ext cx="3168352" cy="2862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/>
              <a:t>Développement des capacités de travail et de routines avec les acteurs de la </a:t>
            </a:r>
            <a:r>
              <a:rPr lang="fr-FR" dirty="0" smtClean="0"/>
              <a:t>« quintuple hélice »:</a:t>
            </a:r>
          </a:p>
          <a:p>
            <a:endParaRPr lang="fr-FR" dirty="0" smtClean="0"/>
          </a:p>
          <a:p>
            <a:pPr marL="285750" indent="-285750">
              <a:buFont typeface="Wingdings" charset="2"/>
              <a:buChar char="§"/>
            </a:pPr>
            <a:r>
              <a:rPr lang="fr-FR" dirty="0" smtClean="0"/>
              <a:t>Institutions publiques</a:t>
            </a:r>
          </a:p>
          <a:p>
            <a:pPr marL="285750" indent="-285750">
              <a:buFont typeface="Wingdings" charset="2"/>
              <a:buChar char="§"/>
            </a:pPr>
            <a:r>
              <a:rPr lang="fr-FR" dirty="0" smtClean="0"/>
              <a:t>Recherche</a:t>
            </a:r>
            <a:r>
              <a:rPr lang="fr-FR" dirty="0"/>
              <a:t>-</a:t>
            </a:r>
            <a:r>
              <a:rPr lang="fr-FR" dirty="0" smtClean="0"/>
              <a:t>développement</a:t>
            </a:r>
          </a:p>
          <a:p>
            <a:pPr marL="285750" indent="-285750">
              <a:buFont typeface="Wingdings" charset="2"/>
              <a:buChar char="§"/>
            </a:pPr>
            <a:r>
              <a:rPr lang="fr-FR" dirty="0" smtClean="0"/>
              <a:t>Acteurs économiques</a:t>
            </a:r>
            <a:endParaRPr lang="fr-FR" dirty="0"/>
          </a:p>
          <a:p>
            <a:pPr marL="285750" indent="-285750">
              <a:buFont typeface="Wingdings" charset="2"/>
              <a:buChar char="§"/>
            </a:pPr>
            <a:r>
              <a:rPr lang="fr-FR" dirty="0" smtClean="0"/>
              <a:t>Organisation bancaires</a:t>
            </a:r>
          </a:p>
          <a:p>
            <a:pPr marL="285750" indent="-285750">
              <a:buFont typeface="Wingdings" charset="2"/>
              <a:buChar char="§"/>
            </a:pPr>
            <a:r>
              <a:rPr lang="fr-FR" dirty="0" smtClean="0"/>
              <a:t>Innovation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82045" y="2924944"/>
            <a:ext cx="2661955" cy="17543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Un cadre propice </a:t>
            </a:r>
            <a:r>
              <a:rPr lang="fr-FR" dirty="0" smtClean="0"/>
              <a:t>pour l’intégration et le développement des PME innovantes (startups</a:t>
            </a:r>
            <a:r>
              <a:rPr lang="fr-FR" dirty="0"/>
              <a:t>, les </a:t>
            </a:r>
            <a:r>
              <a:rPr lang="fr-FR" dirty="0" err="1" smtClean="0"/>
              <a:t>spinoffs</a:t>
            </a:r>
            <a:r>
              <a:rPr lang="fr-FR" dirty="0"/>
              <a:t>)</a:t>
            </a:r>
            <a:r>
              <a:rPr lang="fr-FR" dirty="0" smtClean="0"/>
              <a:t> et des clusters</a:t>
            </a:r>
          </a:p>
          <a:p>
            <a:pPr lvl="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555510217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18" grpId="0" animBg="1"/>
      <p:bldP spid="19" grpId="0" animBg="1"/>
      <p:bldP spid="7" grpId="0" animBg="1"/>
      <p:bldP spid="20" grpId="0" animBg="1"/>
      <p:bldP spid="21" grpId="0" animBg="1"/>
      <p:bldP spid="2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808" y="15968"/>
            <a:ext cx="9129192" cy="4180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– FAWIRA: BILAN D’UNE </a:t>
            </a: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</a:t>
            </a: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9" name="Rectangle à coins arrondis 8"/>
          <p:cNvSpPr/>
          <p:nvPr/>
        </p:nvSpPr>
        <p:spPr>
          <a:xfrm>
            <a:off x="65679" y="620688"/>
            <a:ext cx="9063420" cy="463866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tabLst>
                <a:tab pos="2549525" algn="l"/>
              </a:tabLst>
            </a:pP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Networking: Au delà du financement, les réseaux sont plus importants</a:t>
            </a:r>
            <a:endParaRPr lang="fr-FR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63887" y="1619288"/>
            <a:ext cx="5565211" cy="4108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549525" algn="l"/>
              </a:tabLst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Réseautage à l’échelle nationale (Algérie)</a:t>
            </a:r>
            <a:endParaRPr lang="fr-FR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95416" y="1619288"/>
            <a:ext cx="3312368" cy="5122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Résultat recherché: développer la visibilité des activités de recherche de l’INRAA </a:t>
            </a:r>
            <a:r>
              <a:rPr lang="fr-FR" b="1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et </a:t>
            </a:r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l’intégration de ce dernier à l’international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32865" y="5106350"/>
            <a:ext cx="5596234" cy="4108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549525" algn="l"/>
              </a:tabLst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Réseautage à l’échelle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endParaRPr lang="fr-FR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82752" y="2692051"/>
            <a:ext cx="1440160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Institutions </a:t>
            </a:r>
            <a:r>
              <a:rPr lang="fr-FR" sz="1400" b="1" dirty="0">
                <a:solidFill>
                  <a:schemeClr val="tx1"/>
                </a:solidFill>
              </a:rPr>
              <a:t>et </a:t>
            </a:r>
            <a:r>
              <a:rPr lang="fr-FR" sz="1400" b="1" dirty="0" smtClean="0">
                <a:solidFill>
                  <a:schemeClr val="tx1"/>
                </a:solidFill>
              </a:rPr>
              <a:t>agences </a:t>
            </a:r>
            <a:r>
              <a:rPr lang="fr-FR" sz="1400" b="1" dirty="0">
                <a:solidFill>
                  <a:schemeClr val="tx1"/>
                </a:solidFill>
              </a:rPr>
              <a:t>publiques 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465760" y="2692051"/>
            <a:ext cx="1440160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Institutions de recherche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172174" y="2708920"/>
            <a:ext cx="1576289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Organisations entrepreneuriales et entreprises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82752" y="5949280"/>
            <a:ext cx="2257400" cy="9361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Projets FP 7 et initiatives similaires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85840" y="5915718"/>
            <a:ext cx="22574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Réseau des partenaires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Virage 1"/>
          <p:cNvSpPr/>
          <p:nvPr/>
        </p:nvSpPr>
        <p:spPr>
          <a:xfrm>
            <a:off x="3131839" y="1680488"/>
            <a:ext cx="432048" cy="786938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Virage 18"/>
          <p:cNvSpPr/>
          <p:nvPr/>
        </p:nvSpPr>
        <p:spPr>
          <a:xfrm rot="10503980" flipH="1">
            <a:off x="3162803" y="4779818"/>
            <a:ext cx="371400" cy="736088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4283968" y="2204864"/>
            <a:ext cx="295436" cy="360040"/>
          </a:xfrm>
          <a:prstGeom prst="downArrow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èche vers le bas 21"/>
          <p:cNvSpPr/>
          <p:nvPr/>
        </p:nvSpPr>
        <p:spPr>
          <a:xfrm>
            <a:off x="5911227" y="2218089"/>
            <a:ext cx="295436" cy="360040"/>
          </a:xfrm>
          <a:prstGeom prst="downArrow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èche vers le bas 23"/>
          <p:cNvSpPr/>
          <p:nvPr/>
        </p:nvSpPr>
        <p:spPr>
          <a:xfrm>
            <a:off x="7538486" y="2231314"/>
            <a:ext cx="295436" cy="360040"/>
          </a:xfrm>
          <a:prstGeom prst="downArrow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èche vers le bas 24"/>
          <p:cNvSpPr/>
          <p:nvPr/>
        </p:nvSpPr>
        <p:spPr>
          <a:xfrm>
            <a:off x="4414872" y="5538398"/>
            <a:ext cx="295436" cy="360040"/>
          </a:xfrm>
          <a:prstGeom prst="downArrow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èche vers le bas 25"/>
          <p:cNvSpPr/>
          <p:nvPr/>
        </p:nvSpPr>
        <p:spPr>
          <a:xfrm>
            <a:off x="7183873" y="5510300"/>
            <a:ext cx="295436" cy="360040"/>
          </a:xfrm>
          <a:prstGeom prst="downArrow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663" y="4018930"/>
            <a:ext cx="1200000" cy="90000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349" y="4052492"/>
            <a:ext cx="1354838" cy="900000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123" y="4008961"/>
            <a:ext cx="135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96869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7" grpId="0" animBg="1"/>
      <p:bldP spid="15" grpId="0" animBg="1"/>
      <p:bldP spid="15" grpId="1" animBg="1"/>
      <p:bldP spid="27" grpId="0" animBg="1"/>
      <p:bldP spid="30" grpId="0" animBg="1"/>
      <p:bldP spid="31" grpId="0" animBg="1"/>
      <p:bldP spid="17" grpId="0" animBg="1"/>
      <p:bldP spid="18" grpId="0" animBg="1"/>
      <p:bldP spid="2" grpId="0" animBg="1"/>
      <p:bldP spid="19" grpId="0" animBg="1"/>
      <p:bldP spid="8" grpId="0" animBg="1"/>
      <p:bldP spid="22" grpId="0" animBg="1"/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808" y="15968"/>
            <a:ext cx="9129192" cy="4180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– FAWIRA: BILAN D’UNE </a:t>
            </a: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</a:t>
            </a: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31205" y="1303388"/>
            <a:ext cx="6112795" cy="4108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549525" algn="l"/>
              </a:tabLst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Réseautage à l’échelle nationale (Algérie)</a:t>
            </a:r>
            <a:endParaRPr lang="fr-F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7541" y="1989961"/>
            <a:ext cx="2088233" cy="127700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Institutions </a:t>
            </a:r>
            <a:r>
              <a:rPr lang="fr-FR" sz="1400" b="1" dirty="0">
                <a:solidFill>
                  <a:schemeClr val="tx1"/>
                </a:solidFill>
              </a:rPr>
              <a:t>et </a:t>
            </a:r>
            <a:r>
              <a:rPr lang="fr-FR" sz="1400" b="1" dirty="0" smtClean="0">
                <a:solidFill>
                  <a:schemeClr val="tx1"/>
                </a:solidFill>
              </a:rPr>
              <a:t>agences </a:t>
            </a:r>
            <a:r>
              <a:rPr lang="fr-FR" sz="1400" b="1" dirty="0">
                <a:solidFill>
                  <a:schemeClr val="tx1"/>
                </a:solidFill>
              </a:rPr>
              <a:t>publiques 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0533" y="3718572"/>
            <a:ext cx="2085241" cy="129460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Institutions de recherche / Innovation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7541" y="5462238"/>
            <a:ext cx="2180994" cy="12241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Organisations entrepreneuriales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07264" y="1844824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Développement de contacts </a:t>
            </a:r>
            <a:r>
              <a:rPr lang="fr-FR" b="1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permanents </a:t>
            </a:r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avec les institutions et les agences publiques : 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MADR (</a:t>
            </a:r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DPIEE, DFRV), 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MESRS (DGRSDT), agences d’appui aux PME </a:t>
            </a:r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(ANSEJ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ANDPME, </a:t>
            </a:r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ANDI, </a:t>
            </a:r>
            <a:r>
              <a:rPr lang="fr-FR" b="1" dirty="0" smtClean="0">
                <a:solidFill>
                  <a:srgbClr val="8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ANVREDET</a:t>
            </a:r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).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79158" y="3583733"/>
            <a:ext cx="5869306" cy="1571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b="1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Networking </a:t>
            </a:r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avec les institutions de </a:t>
            </a:r>
            <a:r>
              <a:rPr lang="fr-FR" b="1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recherche, d’études </a:t>
            </a:r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et d’innovation : </a:t>
            </a:r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USTHB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ENP (PIC), ENSA, BNEDER, </a:t>
            </a:r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CREAD, Universités 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</a:t>
            </a:r>
            <a:r>
              <a:rPr lang="fr-FR" b="1" dirty="0" err="1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Boumerdes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fr-FR" b="1" dirty="0" err="1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Tizi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fr-FR" b="1" dirty="0" err="1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Ouzou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Blida, Oran), INAPI, </a:t>
            </a:r>
            <a:r>
              <a:rPr lang="fr-FR" b="1" dirty="0" smtClean="0">
                <a:solidFill>
                  <a:srgbClr val="8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ANVREDET</a:t>
            </a:r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Instituts techniques du MADR.</a:t>
            </a:r>
            <a:endParaRPr lang="fr-FR" dirty="0">
              <a:solidFill>
                <a:srgbClr val="0070C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31205" y="5541039"/>
            <a:ext cx="5968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Développement de </a:t>
            </a:r>
            <a:r>
              <a:rPr lang="fr-FR" b="1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contacts </a:t>
            </a:r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avec les organisations professionnelles 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(CACI, Coopératives, </a:t>
            </a:r>
            <a:r>
              <a:rPr lang="fr-FR" b="1" dirty="0" err="1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CAWs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) et les entreprises (Participation aux forums des </a:t>
            </a:r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entreprises)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2722968" y="2466218"/>
            <a:ext cx="368592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èche droite 14"/>
          <p:cNvSpPr/>
          <p:nvPr/>
        </p:nvSpPr>
        <p:spPr>
          <a:xfrm>
            <a:off x="2722968" y="4207922"/>
            <a:ext cx="368592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èche droite 15"/>
          <p:cNvSpPr/>
          <p:nvPr/>
        </p:nvSpPr>
        <p:spPr>
          <a:xfrm>
            <a:off x="2722968" y="5949626"/>
            <a:ext cx="368592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à coins arrondis 8"/>
          <p:cNvSpPr/>
          <p:nvPr/>
        </p:nvSpPr>
        <p:spPr>
          <a:xfrm>
            <a:off x="65679" y="620688"/>
            <a:ext cx="9063420" cy="463866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tabLst>
                <a:tab pos="2549525" algn="l"/>
              </a:tabLst>
            </a:pP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Networking: Au delà du financement, les réseaux sont plus importants</a:t>
            </a:r>
            <a:endParaRPr lang="fr-FR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77894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7" grpId="0" animBg="1"/>
      <p:bldP spid="30" grpId="0" animBg="1"/>
      <p:bldP spid="31" grpId="0" animBg="1"/>
      <p:bldP spid="2" grpId="0"/>
      <p:bldP spid="4" grpId="0"/>
      <p:bldP spid="5" grpId="0"/>
      <p:bldP spid="6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808" y="15968"/>
            <a:ext cx="9129192" cy="4180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– FAWIRA: BILAN D’UNE </a:t>
            </a: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</a:t>
            </a: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9" name="Rectangle à coins arrondis 8"/>
          <p:cNvSpPr/>
          <p:nvPr/>
        </p:nvSpPr>
        <p:spPr>
          <a:xfrm>
            <a:off x="65679" y="620688"/>
            <a:ext cx="9063420" cy="463866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tabLst>
                <a:tab pos="2549525" algn="l"/>
              </a:tabLst>
            </a:pPr>
            <a:r>
              <a:rPr lang="fr-FR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 Networking: Au delà du financement, les réseaux sont plus </a:t>
            </a: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importants</a:t>
            </a:r>
            <a:endParaRPr lang="fr-FR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5736" y="1449284"/>
            <a:ext cx="4547455" cy="4108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549525" algn="l"/>
              </a:tabLst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Réseautage à l’échelle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endParaRPr lang="fr-FR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22968" y="2380698"/>
            <a:ext cx="2996903" cy="12601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Contacts et synergies avec les projets FP 7 et autres initiatives UE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5474" y="4313258"/>
            <a:ext cx="3362429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MIRA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MOICT,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FP4BATIW, WELL, EARN,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CONSIDER, MEDSPRING</a:t>
            </a:r>
          </a:p>
          <a:p>
            <a:pPr algn="ctr"/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53838" y="2344694"/>
            <a:ext cx="2892456" cy="12961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Développement du Réseau des partenaires internationaux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4945" y="4307734"/>
            <a:ext cx="4150946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ook Antiqua"/>
                <a:cs typeface="Book Antiqua"/>
              </a:rPr>
              <a:t>Réseau</a:t>
            </a:r>
            <a:r>
              <a:rPr lang="en-US" dirty="0" smtClean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ook Antiqua"/>
                <a:cs typeface="Book Antiqua"/>
              </a:rPr>
              <a:t>développé</a:t>
            </a:r>
            <a:r>
              <a:rPr lang="en-US" dirty="0" smtClean="0">
                <a:solidFill>
                  <a:schemeClr val="tx1"/>
                </a:solidFill>
                <a:latin typeface="Book Antiqua"/>
                <a:cs typeface="Book Antiqua"/>
              </a:rPr>
              <a:t>, via le consortium FAWIRA,  à travers 6 </a:t>
            </a:r>
            <a:r>
              <a:rPr lang="en-US" dirty="0" err="1" smtClean="0">
                <a:solidFill>
                  <a:schemeClr val="tx1"/>
                </a:solidFill>
                <a:latin typeface="Book Antiqua"/>
                <a:cs typeface="Book Antiqua"/>
              </a:rPr>
              <a:t>projets</a:t>
            </a:r>
            <a:r>
              <a:rPr lang="en-US" dirty="0" smtClean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ook Antiqua"/>
                <a:cs typeface="Book Antiqua"/>
              </a:rPr>
              <a:t>soumis</a:t>
            </a:r>
            <a:r>
              <a:rPr lang="en-US" dirty="0" smtClean="0">
                <a:solidFill>
                  <a:schemeClr val="tx1"/>
                </a:solidFill>
                <a:latin typeface="Book Antiqua"/>
                <a:cs typeface="Book Antiqua"/>
              </a:rPr>
              <a:t> et </a:t>
            </a:r>
            <a:r>
              <a:rPr lang="en-US" dirty="0" err="1" smtClean="0">
                <a:solidFill>
                  <a:schemeClr val="tx1"/>
                </a:solidFill>
                <a:latin typeface="Book Antiqua"/>
                <a:cs typeface="Book Antiqua"/>
              </a:rPr>
              <a:t>ou</a:t>
            </a:r>
            <a:r>
              <a:rPr lang="en-US" dirty="0" smtClean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ook Antiqua"/>
                <a:cs typeface="Book Antiqua"/>
              </a:rPr>
              <a:t>i</a:t>
            </a:r>
            <a:r>
              <a:rPr lang="en-US" dirty="0" err="1" smtClean="0">
                <a:solidFill>
                  <a:schemeClr val="tx1"/>
                </a:solidFill>
                <a:latin typeface="Book Antiqua"/>
                <a:cs typeface="Book Antiqua"/>
              </a:rPr>
              <a:t>mplémentés</a:t>
            </a:r>
            <a:r>
              <a:rPr lang="en-US" dirty="0" smtClean="0">
                <a:solidFill>
                  <a:schemeClr val="tx1"/>
                </a:solidFill>
                <a:latin typeface="Book Antiqua"/>
                <a:cs typeface="Book Antiqua"/>
              </a:rPr>
              <a:t> :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Book Antiqua"/>
                <a:cs typeface="Book Antiqua"/>
              </a:rPr>
              <a:t>CINEA</a:t>
            </a:r>
            <a:r>
              <a:rPr lang="en-US" dirty="0" smtClean="0">
                <a:solidFill>
                  <a:schemeClr val="tx1"/>
                </a:solidFill>
                <a:latin typeface="Book Antiqua"/>
                <a:cs typeface="Book Antiqua"/>
              </a:rPr>
              <a:t>,</a:t>
            </a:r>
            <a:r>
              <a:rPr lang="en-US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Book Antiqua"/>
                <a:cs typeface="Book Antiqua"/>
              </a:rPr>
              <a:t>5 TOI, SOSTEIN, REFARM, IMPALA, OLIVE NET, IRRIWAMA</a:t>
            </a:r>
            <a:endParaRPr lang="en-US" dirty="0">
              <a:solidFill>
                <a:schemeClr val="tx1"/>
              </a:solidFill>
              <a:latin typeface="Book Antiqua"/>
              <a:cs typeface="Book Antiqua"/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Book Antiqua"/>
                <a:cs typeface="Book Antiqua"/>
              </a:rPr>
              <a:t>80 </a:t>
            </a:r>
            <a:r>
              <a:rPr lang="en-US" b="1" dirty="0" err="1" smtClean="0">
                <a:solidFill>
                  <a:srgbClr val="C00000"/>
                </a:solidFill>
                <a:latin typeface="Book Antiqua"/>
                <a:cs typeface="Book Antiqua"/>
              </a:rPr>
              <a:t>Partenaires</a:t>
            </a:r>
            <a:endParaRPr lang="en-US" b="1" dirty="0" smtClean="0">
              <a:solidFill>
                <a:srgbClr val="C00000"/>
              </a:solidFill>
              <a:latin typeface="Book Antiqua"/>
              <a:cs typeface="Book Antiqua"/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Book Antiqua"/>
                <a:cs typeface="Book Antiqua"/>
              </a:rPr>
              <a:t>15 Pays</a:t>
            </a:r>
          </a:p>
        </p:txBody>
      </p:sp>
      <p:sp>
        <p:nvSpPr>
          <p:cNvPr id="4" name="Flèche vers le bas 3"/>
          <p:cNvSpPr/>
          <p:nvPr/>
        </p:nvSpPr>
        <p:spPr>
          <a:xfrm>
            <a:off x="2771800" y="1912142"/>
            <a:ext cx="360040" cy="36473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èche vers le bas 17"/>
          <p:cNvSpPr/>
          <p:nvPr/>
        </p:nvSpPr>
        <p:spPr>
          <a:xfrm>
            <a:off x="5906635" y="1897940"/>
            <a:ext cx="360040" cy="36473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èche vers le bas 18"/>
          <p:cNvSpPr/>
          <p:nvPr/>
        </p:nvSpPr>
        <p:spPr>
          <a:xfrm>
            <a:off x="2771800" y="3792455"/>
            <a:ext cx="360040" cy="36473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èche vers le bas 19"/>
          <p:cNvSpPr/>
          <p:nvPr/>
        </p:nvSpPr>
        <p:spPr>
          <a:xfrm>
            <a:off x="6086655" y="3767852"/>
            <a:ext cx="360040" cy="36473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1247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31" grpId="0" animBg="1"/>
      <p:bldP spid="2" grpId="0" animBg="1"/>
      <p:bldP spid="15" grpId="0" animBg="1"/>
      <p:bldP spid="16" grpId="0" animBg="1"/>
      <p:bldP spid="4" grpId="0" animBg="1"/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808" y="15968"/>
            <a:ext cx="9129192" cy="4180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– FAWIRA: BILAN D’UNE </a:t>
            </a: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</a:t>
            </a: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18" name="Rectangle à coins arrondis 17"/>
          <p:cNvSpPr/>
          <p:nvPr/>
        </p:nvSpPr>
        <p:spPr>
          <a:xfrm>
            <a:off x="44802" y="503183"/>
            <a:ext cx="9112186" cy="429809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tabLst>
                <a:tab pos="2549525" algn="l"/>
              </a:tabLst>
            </a:pP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 </a:t>
            </a:r>
            <a:r>
              <a:rPr lang="fr-FR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Networking: </a:t>
            </a: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à 6 projets (H 2020, FP 7)</a:t>
            </a:r>
            <a:endParaRPr lang="fr-FR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751156"/>
              </p:ext>
            </p:extLst>
          </p:nvPr>
        </p:nvGraphicFramePr>
        <p:xfrm>
          <a:off x="95250" y="908050"/>
          <a:ext cx="8953500" cy="623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6" imgW="8953500" imgH="5791200" progId="Word.Document.12">
                  <p:link updateAutomatic="1"/>
                </p:oleObj>
              </mc:Choice>
              <mc:Fallback>
                <p:oleObj name="Document" r:id="rId6" imgW="8953500" imgH="57912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5250" y="908050"/>
                        <a:ext cx="8953500" cy="6237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8784028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808" y="15968"/>
            <a:ext cx="9129192" cy="74738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 projet FAWIRA: Leçons pour le futur</a:t>
            </a:r>
          </a:p>
          <a:p>
            <a:pPr algn="ctr">
              <a:lnSpc>
                <a:spcPct val="107000"/>
              </a:lnSpc>
            </a:pPr>
            <a:endParaRPr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6" name="Rectangle à coins arrondis 17"/>
          <p:cNvSpPr/>
          <p:nvPr/>
        </p:nvSpPr>
        <p:spPr>
          <a:xfrm>
            <a:off x="44802" y="503183"/>
            <a:ext cx="9112186" cy="429809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tabLst>
                <a:tab pos="2549525" algn="l"/>
              </a:tabLst>
            </a:pPr>
            <a:r>
              <a:rPr lang="fr-FR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La coordination: L’Institution est la « Personne Physique » (1/2)</a:t>
            </a:r>
            <a:endParaRPr lang="fr-FR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43808" y="1124744"/>
            <a:ext cx="630019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/>
                <a:cs typeface="Book Antiqua"/>
              </a:rPr>
              <a:t>La coordination des </a:t>
            </a:r>
            <a:r>
              <a:rPr lang="en-US" dirty="0" err="1">
                <a:latin typeface="Book Antiqua"/>
                <a:cs typeface="Book Antiqua"/>
              </a:rPr>
              <a:t>projets</a:t>
            </a:r>
            <a:r>
              <a:rPr lang="en-US" dirty="0">
                <a:latin typeface="Book Antiqua"/>
                <a:cs typeface="Book Antiqua"/>
              </a:rPr>
              <a:t> FP 7/H 2020 </a:t>
            </a:r>
            <a:r>
              <a:rPr lang="en-US" dirty="0" err="1">
                <a:latin typeface="Book Antiqua"/>
                <a:cs typeface="Book Antiqua"/>
              </a:rPr>
              <a:t>exige</a:t>
            </a:r>
            <a:r>
              <a:rPr lang="en-US" dirty="0">
                <a:latin typeface="Book Antiqua"/>
                <a:cs typeface="Book Antiqua"/>
              </a:rPr>
              <a:t> </a:t>
            </a:r>
            <a:r>
              <a:rPr lang="en-US" dirty="0" smtClean="0">
                <a:latin typeface="Book Antiqua"/>
                <a:cs typeface="Book Antiqua"/>
              </a:rPr>
              <a:t>de l’ </a:t>
            </a:r>
            <a:r>
              <a:rPr lang="en-US" dirty="0">
                <a:latin typeface="Book Antiqua"/>
                <a:cs typeface="Book Antiqua"/>
              </a:rPr>
              <a:t>engagement, de la </a:t>
            </a:r>
            <a:r>
              <a:rPr lang="en-US" dirty="0" err="1">
                <a:latin typeface="Book Antiqua"/>
                <a:cs typeface="Book Antiqua"/>
              </a:rPr>
              <a:t>disponibilité</a:t>
            </a:r>
            <a:r>
              <a:rPr lang="en-US" dirty="0">
                <a:latin typeface="Book Antiqua"/>
                <a:cs typeface="Book Antiqua"/>
              </a:rPr>
              <a:t>, un travail </a:t>
            </a:r>
            <a:r>
              <a:rPr lang="en-US" dirty="0" err="1">
                <a:latin typeface="Book Antiqua"/>
                <a:cs typeface="Book Antiqua"/>
              </a:rPr>
              <a:t>à</a:t>
            </a:r>
            <a:r>
              <a:rPr lang="en-US" dirty="0">
                <a:latin typeface="Book Antiqua"/>
                <a:cs typeface="Book Antiqua"/>
              </a:rPr>
              <a:t> temps </a:t>
            </a:r>
            <a:r>
              <a:rPr lang="en-US" dirty="0" err="1">
                <a:latin typeface="Book Antiqua"/>
                <a:cs typeface="Book Antiqua"/>
              </a:rPr>
              <a:t>plein</a:t>
            </a:r>
            <a:r>
              <a:rPr lang="en-US" dirty="0">
                <a:latin typeface="Book Antiqua"/>
                <a:cs typeface="Book Antiqua"/>
              </a:rPr>
              <a:t> et </a:t>
            </a:r>
            <a:r>
              <a:rPr lang="en-US" dirty="0" err="1">
                <a:latin typeface="Book Antiqua"/>
                <a:cs typeface="Book Antiqua"/>
              </a:rPr>
              <a:t>une</a:t>
            </a:r>
            <a:r>
              <a:rPr lang="en-US" dirty="0">
                <a:latin typeface="Book Antiqua"/>
                <a:cs typeface="Book Antiqua"/>
              </a:rPr>
              <a:t> </a:t>
            </a:r>
            <a:r>
              <a:rPr lang="en-US" dirty="0" err="1">
                <a:latin typeface="Book Antiqua"/>
                <a:cs typeface="Book Antiqua"/>
              </a:rPr>
              <a:t>capacité</a:t>
            </a:r>
            <a:r>
              <a:rPr lang="en-US" dirty="0">
                <a:latin typeface="Book Antiqua"/>
                <a:cs typeface="Book Antiqua"/>
              </a:rPr>
              <a:t> </a:t>
            </a:r>
            <a:r>
              <a:rPr lang="en-US" dirty="0" err="1">
                <a:latin typeface="Book Antiqua"/>
                <a:cs typeface="Book Antiqua"/>
              </a:rPr>
              <a:t>réactive</a:t>
            </a:r>
            <a:r>
              <a:rPr lang="en-US" dirty="0">
                <a:latin typeface="Book Antiqua"/>
                <a:cs typeface="Book Antiqua"/>
              </a:rPr>
              <a:t> et proactive </a:t>
            </a:r>
            <a:r>
              <a:rPr lang="en-US" dirty="0" err="1">
                <a:latin typeface="Book Antiqua"/>
                <a:cs typeface="Book Antiqua"/>
              </a:rPr>
              <a:t>élevée</a:t>
            </a:r>
            <a:r>
              <a:rPr lang="en-US" b="1" dirty="0">
                <a:latin typeface="Book Antiqua"/>
                <a:cs typeface="Book Antiqua"/>
              </a:rPr>
              <a:t>.</a:t>
            </a:r>
            <a:endParaRPr lang="fr-FR" dirty="0">
              <a:latin typeface="Book Antiqua"/>
              <a:cs typeface="Book Antiqu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3808" y="2564904"/>
            <a:ext cx="630019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/>
                <a:cs typeface="Book Antiqua"/>
              </a:rPr>
              <a:t>Le </a:t>
            </a:r>
            <a:r>
              <a:rPr lang="en-US" dirty="0" err="1">
                <a:latin typeface="Book Antiqua"/>
                <a:cs typeface="Book Antiqua"/>
              </a:rPr>
              <a:t>coordinateur</a:t>
            </a:r>
            <a:r>
              <a:rPr lang="en-US" dirty="0">
                <a:latin typeface="Book Antiqua"/>
                <a:cs typeface="Book Antiqua"/>
              </a:rPr>
              <a:t> </a:t>
            </a:r>
            <a:r>
              <a:rPr lang="en-US" dirty="0" smtClean="0">
                <a:latin typeface="Book Antiqua"/>
                <a:cs typeface="Book Antiqua"/>
              </a:rPr>
              <a:t>“</a:t>
            </a:r>
            <a:r>
              <a:rPr lang="en-US" dirty="0" err="1" smtClean="0">
                <a:latin typeface="Book Antiqua"/>
                <a:cs typeface="Book Antiqua"/>
              </a:rPr>
              <a:t>Personne</a:t>
            </a:r>
            <a:r>
              <a:rPr lang="en-US" dirty="0" smtClean="0">
                <a:latin typeface="Book Antiqua"/>
                <a:cs typeface="Book Antiqua"/>
              </a:rPr>
              <a:t> </a:t>
            </a:r>
            <a:r>
              <a:rPr lang="en-US" dirty="0">
                <a:latin typeface="Book Antiqua"/>
                <a:cs typeface="Book Antiqua"/>
              </a:rPr>
              <a:t>physique” </a:t>
            </a:r>
            <a:r>
              <a:rPr lang="en-US" dirty="0" err="1">
                <a:latin typeface="Book Antiqua"/>
                <a:cs typeface="Book Antiqua"/>
              </a:rPr>
              <a:t>devra</a:t>
            </a:r>
            <a:r>
              <a:rPr lang="en-US" dirty="0">
                <a:latin typeface="Book Antiqua"/>
                <a:cs typeface="Book Antiqua"/>
              </a:rPr>
              <a:t> </a:t>
            </a:r>
            <a:r>
              <a:rPr lang="en-US" dirty="0" err="1">
                <a:latin typeface="Book Antiqua"/>
                <a:cs typeface="Book Antiqua"/>
              </a:rPr>
              <a:t>être</a:t>
            </a:r>
            <a:r>
              <a:rPr lang="en-US" dirty="0">
                <a:latin typeface="Book Antiqua"/>
                <a:cs typeface="Book Antiqua"/>
              </a:rPr>
              <a:t> </a:t>
            </a:r>
            <a:r>
              <a:rPr lang="en-US" dirty="0" err="1" smtClean="0">
                <a:latin typeface="Book Antiqua"/>
                <a:cs typeface="Book Antiqua"/>
              </a:rPr>
              <a:t>soutenu</a:t>
            </a:r>
            <a:r>
              <a:rPr lang="en-US" dirty="0" smtClean="0">
                <a:latin typeface="Book Antiqua"/>
                <a:cs typeface="Book Antiqua"/>
              </a:rPr>
              <a:t> </a:t>
            </a:r>
            <a:r>
              <a:rPr lang="en-US" dirty="0">
                <a:latin typeface="Book Antiqua"/>
                <a:cs typeface="Book Antiqua"/>
              </a:rPr>
              <a:t>par </a:t>
            </a:r>
            <a:r>
              <a:rPr lang="en-US" dirty="0" err="1">
                <a:latin typeface="Book Antiqua"/>
                <a:cs typeface="Book Antiqua"/>
              </a:rPr>
              <a:t>une</a:t>
            </a:r>
            <a:r>
              <a:rPr lang="en-US" dirty="0">
                <a:latin typeface="Book Antiqua"/>
                <a:cs typeface="Book Antiqua"/>
              </a:rPr>
              <a:t> </a:t>
            </a:r>
            <a:r>
              <a:rPr lang="en-US" dirty="0" err="1">
                <a:latin typeface="Book Antiqua"/>
                <a:cs typeface="Book Antiqua"/>
              </a:rPr>
              <a:t>unité</a:t>
            </a:r>
            <a:r>
              <a:rPr lang="en-US" dirty="0">
                <a:latin typeface="Book Antiqua"/>
                <a:cs typeface="Book Antiqua"/>
              </a:rPr>
              <a:t> de management du </a:t>
            </a:r>
            <a:r>
              <a:rPr lang="en-US" dirty="0" err="1">
                <a:latin typeface="Book Antiqua"/>
                <a:cs typeface="Book Antiqua"/>
              </a:rPr>
              <a:t>projet</a:t>
            </a:r>
            <a:r>
              <a:rPr lang="en-US" dirty="0">
                <a:latin typeface="Book Antiqua"/>
                <a:cs typeface="Book Antiqua"/>
              </a:rPr>
              <a:t> (UMP) </a:t>
            </a:r>
            <a:r>
              <a:rPr lang="en-US" dirty="0" err="1">
                <a:latin typeface="Book Antiqua"/>
                <a:cs typeface="Book Antiqua"/>
              </a:rPr>
              <a:t>portée</a:t>
            </a:r>
            <a:r>
              <a:rPr lang="en-US" dirty="0">
                <a:latin typeface="Book Antiqua"/>
                <a:cs typeface="Book Antiqua"/>
              </a:rPr>
              <a:t> par </a:t>
            </a:r>
            <a:r>
              <a:rPr lang="en-US" dirty="0" err="1">
                <a:latin typeface="Book Antiqua"/>
                <a:cs typeface="Book Antiqua"/>
              </a:rPr>
              <a:t>l’institution</a:t>
            </a:r>
            <a:r>
              <a:rPr lang="en-US" dirty="0">
                <a:latin typeface="Book Antiqua"/>
                <a:cs typeface="Book Antiqua"/>
              </a:rPr>
              <a:t> (1+2+1+1)</a:t>
            </a:r>
            <a:endParaRPr lang="fr-FR" dirty="0">
              <a:latin typeface="Book Antiqua"/>
              <a:cs typeface="Book Antiqu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16216" y="4006805"/>
            <a:ext cx="239291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/>
                <a:cs typeface="Book Antiqua"/>
              </a:rPr>
              <a:t>UMP </a:t>
            </a:r>
            <a:r>
              <a:rPr lang="en-US" dirty="0" err="1">
                <a:latin typeface="Book Antiqua"/>
                <a:cs typeface="Book Antiqua"/>
              </a:rPr>
              <a:t>produite</a:t>
            </a:r>
            <a:r>
              <a:rPr lang="en-US" dirty="0">
                <a:latin typeface="Book Antiqua"/>
                <a:cs typeface="Book Antiqua"/>
              </a:rPr>
              <a:t> par le </a:t>
            </a:r>
          </a:p>
          <a:p>
            <a:pPr algn="ctr"/>
            <a:r>
              <a:rPr lang="en-US" dirty="0" smtClean="0">
                <a:latin typeface="Book Antiqua"/>
                <a:cs typeface="Book Antiqua"/>
              </a:rPr>
              <a:t>“learning </a:t>
            </a:r>
            <a:r>
              <a:rPr lang="en-US" dirty="0">
                <a:latin typeface="Book Antiqua"/>
                <a:cs typeface="Book Antiqua"/>
              </a:rPr>
              <a:t>by </a:t>
            </a:r>
            <a:r>
              <a:rPr lang="en-US" dirty="0" smtClean="0">
                <a:latin typeface="Book Antiqua"/>
                <a:cs typeface="Book Antiqua"/>
              </a:rPr>
              <a:t>doing” FAWIRA </a:t>
            </a:r>
            <a:endParaRPr lang="fr-FR" dirty="0">
              <a:latin typeface="Book Antiqua"/>
              <a:cs typeface="Book Antiqu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43808" y="4006805"/>
            <a:ext cx="259228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/>
                <a:cs typeface="Book Antiqua"/>
              </a:rPr>
              <a:t>UMP </a:t>
            </a:r>
            <a:r>
              <a:rPr lang="en-US" dirty="0" err="1">
                <a:latin typeface="Book Antiqua"/>
                <a:cs typeface="Book Antiqua"/>
              </a:rPr>
              <a:t>produite</a:t>
            </a:r>
            <a:r>
              <a:rPr lang="en-US" dirty="0">
                <a:latin typeface="Book Antiqua"/>
                <a:cs typeface="Book Antiqua"/>
              </a:rPr>
              <a:t> par </a:t>
            </a:r>
            <a:r>
              <a:rPr lang="en-US" dirty="0" err="1">
                <a:latin typeface="Book Antiqua"/>
                <a:cs typeface="Book Antiqua"/>
              </a:rPr>
              <a:t>processus</a:t>
            </a:r>
            <a:r>
              <a:rPr lang="en-US" dirty="0">
                <a:latin typeface="Book Antiqua"/>
                <a:cs typeface="Book Antiqua"/>
              </a:rPr>
              <a:t> de formation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15816" y="5373216"/>
            <a:ext cx="601216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  <a:latin typeface="Book Antiqua"/>
                <a:cs typeface="Book Antiqua"/>
              </a:rPr>
              <a:t>1 UMP </a:t>
            </a:r>
            <a:r>
              <a:rPr lang="en-US" dirty="0" err="1">
                <a:solidFill>
                  <a:schemeClr val="dk1"/>
                </a:solidFill>
                <a:latin typeface="Book Antiqua"/>
                <a:cs typeface="Book Antiqua"/>
              </a:rPr>
              <a:t>peut</a:t>
            </a:r>
            <a:r>
              <a:rPr lang="en-US" dirty="0">
                <a:solidFill>
                  <a:schemeClr val="dk1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Book Antiqua"/>
                <a:cs typeface="Book Antiqua"/>
              </a:rPr>
              <a:t>être</a:t>
            </a:r>
            <a:r>
              <a:rPr lang="en-US" dirty="0">
                <a:solidFill>
                  <a:schemeClr val="dk1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Book Antiqua"/>
                <a:cs typeface="Book Antiqua"/>
              </a:rPr>
              <a:t>mutualisée</a:t>
            </a:r>
            <a:r>
              <a:rPr lang="en-US" dirty="0">
                <a:solidFill>
                  <a:schemeClr val="dk1"/>
                </a:solidFill>
                <a:latin typeface="Book Antiqua"/>
                <a:cs typeface="Book Antiqua"/>
              </a:rPr>
              <a:t> pour </a:t>
            </a:r>
            <a:r>
              <a:rPr lang="en-US" dirty="0" err="1">
                <a:solidFill>
                  <a:schemeClr val="dk1"/>
                </a:solidFill>
                <a:latin typeface="Book Antiqua"/>
                <a:cs typeface="Book Antiqua"/>
              </a:rPr>
              <a:t>toute</a:t>
            </a:r>
            <a:r>
              <a:rPr lang="en-US" dirty="0">
                <a:solidFill>
                  <a:schemeClr val="dk1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Book Antiqua"/>
                <a:cs typeface="Book Antiqua"/>
              </a:rPr>
              <a:t>l’institution</a:t>
            </a:r>
            <a:r>
              <a:rPr lang="en-US" dirty="0">
                <a:solidFill>
                  <a:schemeClr val="dk1"/>
                </a:solidFill>
                <a:latin typeface="Book Antiqua"/>
                <a:cs typeface="Book Antiqua"/>
              </a:rPr>
              <a:t> </a:t>
            </a:r>
            <a:r>
              <a:rPr lang="en-US" dirty="0" smtClean="0">
                <a:solidFill>
                  <a:schemeClr val="dk1"/>
                </a:solidFill>
                <a:latin typeface="Book Antiqua"/>
                <a:cs typeface="Book Antiqua"/>
              </a:rPr>
              <a:t>(</a:t>
            </a:r>
            <a:r>
              <a:rPr lang="fr-FR" dirty="0"/>
              <a:t>Coûts </a:t>
            </a:r>
            <a:r>
              <a:rPr lang="en-US" dirty="0" err="1" smtClean="0">
                <a:solidFill>
                  <a:schemeClr val="dk1"/>
                </a:solidFill>
                <a:latin typeface="Book Antiqua"/>
                <a:cs typeface="Book Antiqua"/>
              </a:rPr>
              <a:t>indirects</a:t>
            </a:r>
            <a:r>
              <a:rPr lang="en-US" dirty="0" smtClean="0">
                <a:solidFill>
                  <a:schemeClr val="dk1"/>
                </a:solidFill>
                <a:latin typeface="Book Antiqua"/>
                <a:cs typeface="Book Antiqua"/>
              </a:rPr>
              <a:t> </a:t>
            </a:r>
            <a:r>
              <a:rPr lang="en-US" dirty="0">
                <a:solidFill>
                  <a:schemeClr val="dk1"/>
                </a:solidFill>
                <a:latin typeface="Book Antiqua"/>
                <a:cs typeface="Book Antiqua"/>
              </a:rPr>
              <a:t>des </a:t>
            </a:r>
            <a:r>
              <a:rPr lang="en-US" dirty="0" err="1" smtClean="0">
                <a:solidFill>
                  <a:schemeClr val="dk1"/>
                </a:solidFill>
                <a:latin typeface="Book Antiqua"/>
                <a:cs typeface="Book Antiqua"/>
              </a:rPr>
              <a:t>projets</a:t>
            </a:r>
            <a:r>
              <a:rPr lang="en-US" dirty="0" smtClean="0">
                <a:solidFill>
                  <a:schemeClr val="dk1"/>
                </a:solidFill>
                <a:latin typeface="Book Antiqua"/>
                <a:cs typeface="Book Antiqua"/>
              </a:rPr>
              <a:t>)</a:t>
            </a:r>
            <a:endParaRPr lang="fr-FR" dirty="0">
              <a:solidFill>
                <a:schemeClr val="dk1"/>
              </a:solidFill>
              <a:latin typeface="Book Antiqua"/>
              <a:cs typeface="Book Antiqua"/>
            </a:endParaRPr>
          </a:p>
        </p:txBody>
      </p:sp>
      <p:pic>
        <p:nvPicPr>
          <p:cNvPr id="15" name="Imag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2448000" cy="1836000"/>
          </a:xfrm>
          <a:prstGeom prst="rect">
            <a:avLst/>
          </a:prstGeom>
        </p:spPr>
      </p:pic>
      <p:pic>
        <p:nvPicPr>
          <p:cNvPr id="16" name="Image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933056"/>
            <a:ext cx="2436183" cy="1827137"/>
          </a:xfrm>
          <a:prstGeom prst="rect">
            <a:avLst/>
          </a:prstGeom>
        </p:spPr>
      </p:pic>
      <p:sp>
        <p:nvSpPr>
          <p:cNvPr id="11" name="Merge 10"/>
          <p:cNvSpPr/>
          <p:nvPr/>
        </p:nvSpPr>
        <p:spPr>
          <a:xfrm>
            <a:off x="6084168" y="2132856"/>
            <a:ext cx="253752" cy="397768"/>
          </a:xfrm>
          <a:prstGeom prst="flowChartMerg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erge 17"/>
          <p:cNvSpPr/>
          <p:nvPr/>
        </p:nvSpPr>
        <p:spPr>
          <a:xfrm>
            <a:off x="4067944" y="3573016"/>
            <a:ext cx="253752" cy="397768"/>
          </a:xfrm>
          <a:prstGeom prst="flowChartMerg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erge 19"/>
          <p:cNvSpPr/>
          <p:nvPr/>
        </p:nvSpPr>
        <p:spPr>
          <a:xfrm>
            <a:off x="7452320" y="3573016"/>
            <a:ext cx="253752" cy="397768"/>
          </a:xfrm>
          <a:prstGeom prst="flowChartMerg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erge 20"/>
          <p:cNvSpPr/>
          <p:nvPr/>
        </p:nvSpPr>
        <p:spPr>
          <a:xfrm>
            <a:off x="5868144" y="4869160"/>
            <a:ext cx="253752" cy="397768"/>
          </a:xfrm>
          <a:prstGeom prst="flowChartMerg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91864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  <p:bldP spid="9" grpId="0" animBg="1"/>
      <p:bldP spid="10" grpId="0" animBg="1"/>
      <p:bldP spid="11" grpId="0" animBg="1"/>
      <p:bldP spid="18" grpId="0" animBg="1"/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808" y="15968"/>
            <a:ext cx="9129192" cy="74738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projet FAWIRA: Leçons pour le futur</a:t>
            </a:r>
          </a:p>
          <a:p>
            <a:pPr algn="ctr">
              <a:lnSpc>
                <a:spcPct val="107000"/>
              </a:lnSpc>
            </a:pPr>
            <a:endParaRPr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17" name="Rectangle à coins arrondis 17"/>
          <p:cNvSpPr/>
          <p:nvPr/>
        </p:nvSpPr>
        <p:spPr>
          <a:xfrm>
            <a:off x="44802" y="503183"/>
            <a:ext cx="9112186" cy="429809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tabLst>
                <a:tab pos="2549525" algn="l"/>
              </a:tabLst>
            </a:pPr>
            <a:r>
              <a:rPr lang="fr-FR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La coordination: L’Institution est la « Personne Physique » (2/2)</a:t>
            </a:r>
            <a:endParaRPr lang="fr-FR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815381"/>
            <a:ext cx="1200000" cy="900000"/>
          </a:xfrm>
          <a:prstGeom prst="rect">
            <a:avLst/>
          </a:prstGeom>
        </p:spPr>
      </p:pic>
      <p:pic>
        <p:nvPicPr>
          <p:cNvPr id="22" name="Image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548" y="5841368"/>
            <a:ext cx="1354838" cy="900000"/>
          </a:xfrm>
          <a:prstGeom prst="rect">
            <a:avLst/>
          </a:prstGeom>
        </p:spPr>
      </p:pic>
      <p:pic>
        <p:nvPicPr>
          <p:cNvPr id="23" name="Image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840" y="5841368"/>
            <a:ext cx="1350000" cy="900000"/>
          </a:xfrm>
          <a:prstGeom prst="rect">
            <a:avLst/>
          </a:prstGeom>
        </p:spPr>
      </p:pic>
      <p:pic>
        <p:nvPicPr>
          <p:cNvPr id="24" name="Image 1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632" y="5841368"/>
            <a:ext cx="1350000" cy="900000"/>
          </a:xfrm>
          <a:prstGeom prst="rect">
            <a:avLst/>
          </a:prstGeom>
        </p:spPr>
      </p:pic>
      <p:pic>
        <p:nvPicPr>
          <p:cNvPr id="25" name="Image 2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736" y="5829173"/>
            <a:ext cx="1350000" cy="900000"/>
          </a:xfrm>
          <a:prstGeom prst="rect">
            <a:avLst/>
          </a:prstGeom>
        </p:spPr>
      </p:pic>
      <p:pic>
        <p:nvPicPr>
          <p:cNvPr id="26" name="Image 2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261" y="5839328"/>
            <a:ext cx="1350000" cy="900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520" y="2492896"/>
            <a:ext cx="3096344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b="1" dirty="0"/>
              <a:t>I</a:t>
            </a:r>
            <a:r>
              <a:rPr lang="en-US" sz="2000" b="1" dirty="0" smtClean="0"/>
              <a:t>mportance de </a:t>
            </a:r>
            <a:r>
              <a:rPr lang="en-US" sz="2000" b="1" dirty="0" err="1" smtClean="0"/>
              <a:t>l’Unité</a:t>
            </a:r>
            <a:r>
              <a:rPr lang="en-US" sz="2000" b="1" dirty="0" smtClean="0"/>
              <a:t> de Management du </a:t>
            </a:r>
            <a:r>
              <a:rPr lang="en-US" sz="2000" b="1" dirty="0" err="1" smtClean="0"/>
              <a:t>projet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dans</a:t>
            </a:r>
            <a:r>
              <a:rPr lang="en-US" sz="2000" b="1" dirty="0" smtClean="0"/>
              <a:t> le </a:t>
            </a:r>
            <a:r>
              <a:rPr lang="en-US" sz="2000" b="1" dirty="0" err="1" smtClean="0"/>
              <a:t>cas</a:t>
            </a:r>
            <a:r>
              <a:rPr lang="en-US" sz="2000" b="1" dirty="0" smtClean="0"/>
              <a:t> du H 2020</a:t>
            </a:r>
            <a:endParaRPr lang="fr-FR" sz="2000" dirty="0"/>
          </a:p>
        </p:txBody>
      </p:sp>
      <p:sp>
        <p:nvSpPr>
          <p:cNvPr id="7" name="Rectangle 6"/>
          <p:cNvSpPr/>
          <p:nvPr/>
        </p:nvSpPr>
        <p:spPr>
          <a:xfrm>
            <a:off x="323528" y="4285545"/>
            <a:ext cx="302433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2000" b="1" dirty="0">
                <a:solidFill>
                  <a:schemeClr val="bg1"/>
                </a:solidFill>
              </a:rPr>
              <a:t>Faire face </a:t>
            </a:r>
            <a:r>
              <a:rPr lang="en-US" sz="2000" b="1" dirty="0" err="1">
                <a:solidFill>
                  <a:schemeClr val="bg1"/>
                </a:solidFill>
              </a:rPr>
              <a:t>à</a:t>
            </a:r>
            <a:r>
              <a:rPr lang="en-US" sz="2000" b="1" dirty="0">
                <a:solidFill>
                  <a:schemeClr val="bg1"/>
                </a:solidFill>
              </a:rPr>
              <a:t> un </a:t>
            </a:r>
            <a:r>
              <a:rPr lang="en-US" sz="2000" b="1" dirty="0" err="1">
                <a:solidFill>
                  <a:schemeClr val="bg1"/>
                </a:solidFill>
              </a:rPr>
              <a:t>environnement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institutionnel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difficile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39952" y="3429000"/>
            <a:ext cx="432048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 err="1" smtClean="0"/>
              <a:t>Pesanteurs</a:t>
            </a:r>
            <a:r>
              <a:rPr lang="en-US" sz="2000" dirty="0" smtClean="0"/>
              <a:t> du </a:t>
            </a:r>
            <a:r>
              <a:rPr lang="en-US" sz="2000" dirty="0" err="1" smtClean="0"/>
              <a:t>système</a:t>
            </a:r>
            <a:r>
              <a:rPr lang="en-US" sz="2000" dirty="0" smtClean="0"/>
              <a:t> </a:t>
            </a:r>
            <a:r>
              <a:rPr lang="en-US" sz="2000" dirty="0" err="1"/>
              <a:t>bancaire</a:t>
            </a:r>
            <a:r>
              <a:rPr lang="en-US" sz="2000" dirty="0"/>
              <a:t> </a:t>
            </a:r>
            <a:endParaRPr lang="en-US" sz="2000" dirty="0" smtClean="0"/>
          </a:p>
          <a:p>
            <a:pPr algn="ctr"/>
            <a:r>
              <a:rPr lang="en-US" sz="2000" dirty="0" smtClean="0"/>
              <a:t>(</a:t>
            </a:r>
            <a:r>
              <a:rPr lang="en-US" sz="2000" dirty="0"/>
              <a:t>8 </a:t>
            </a:r>
            <a:r>
              <a:rPr lang="en-US" sz="2000" dirty="0" err="1"/>
              <a:t>Mois</a:t>
            </a:r>
            <a:r>
              <a:rPr lang="en-US" sz="2000" dirty="0"/>
              <a:t> de retards pour FAWIRA)</a:t>
            </a:r>
            <a:r>
              <a:rPr lang="fr-FR" sz="2000" dirty="0"/>
              <a:t> 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4032448" y="1556792"/>
            <a:ext cx="457200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2000" b="1" dirty="0" smtClean="0"/>
              <a:t>Travail </a:t>
            </a:r>
            <a:r>
              <a:rPr lang="en-US" sz="2000" b="1" dirty="0" err="1" smtClean="0"/>
              <a:t>multidisplinaire</a:t>
            </a:r>
            <a:r>
              <a:rPr lang="en-US" sz="2000" b="1" dirty="0" smtClean="0"/>
              <a:t> </a:t>
            </a:r>
            <a:r>
              <a:rPr lang="en-US" sz="2000" b="1" dirty="0"/>
              <a:t>(</a:t>
            </a:r>
            <a:r>
              <a:rPr lang="en-US" sz="2000" b="1" dirty="0" err="1"/>
              <a:t>Plusieurs</a:t>
            </a:r>
            <a:r>
              <a:rPr lang="en-US" sz="2000" b="1" dirty="0"/>
              <a:t> profiles: </a:t>
            </a:r>
            <a:r>
              <a:rPr lang="en-US" sz="2000" b="1" dirty="0" err="1"/>
              <a:t>economistes</a:t>
            </a:r>
            <a:r>
              <a:rPr lang="en-US" sz="2000" b="1" dirty="0"/>
              <a:t>, </a:t>
            </a:r>
            <a:r>
              <a:rPr lang="en-US" sz="2000" b="1" dirty="0" err="1" smtClean="0"/>
              <a:t>financièrs</a:t>
            </a:r>
            <a:r>
              <a:rPr lang="en-US" sz="2000" b="1" dirty="0" smtClean="0"/>
              <a:t>, </a:t>
            </a:r>
            <a:r>
              <a:rPr lang="en-US" sz="2000" b="1" dirty="0" err="1"/>
              <a:t>comptables</a:t>
            </a:r>
            <a:r>
              <a:rPr lang="en-US" sz="2000" b="1" dirty="0"/>
              <a:t>, </a:t>
            </a:r>
            <a:r>
              <a:rPr lang="en-US" sz="2000" b="1" dirty="0" err="1"/>
              <a:t>gestion</a:t>
            </a:r>
            <a:r>
              <a:rPr lang="en-US" sz="2000" b="1" dirty="0"/>
              <a:t> de </a:t>
            </a:r>
            <a:r>
              <a:rPr lang="en-US" sz="2000" b="1" dirty="0" err="1"/>
              <a:t>projets</a:t>
            </a:r>
            <a:r>
              <a:rPr lang="en-US" sz="2000" b="1" dirty="0"/>
              <a:t>, </a:t>
            </a:r>
            <a:r>
              <a:rPr lang="en-US" sz="2000" b="1" dirty="0" smtClean="0"/>
              <a:t>…</a:t>
            </a:r>
            <a:r>
              <a:rPr lang="en-US" sz="2000" b="1" dirty="0"/>
              <a:t>etc.</a:t>
            </a:r>
            <a:r>
              <a:rPr lang="fr-FR" sz="2000" dirty="0"/>
              <a:t> </a:t>
            </a:r>
            <a:endParaRPr lang="en-US" sz="2000" dirty="0"/>
          </a:p>
        </p:txBody>
      </p:sp>
      <p:cxnSp>
        <p:nvCxnSpPr>
          <p:cNvPr id="28" name="Elbow Connector 27"/>
          <p:cNvCxnSpPr>
            <a:stCxn id="2" idx="0"/>
            <a:endCxn id="27" idx="1"/>
          </p:cNvCxnSpPr>
          <p:nvPr/>
        </p:nvCxnSpPr>
        <p:spPr>
          <a:xfrm rot="5400000" flipH="1" flipV="1">
            <a:off x="2701934" y="1162382"/>
            <a:ext cx="428272" cy="2232756"/>
          </a:xfrm>
          <a:prstGeom prst="bentConnector2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7" idx="0"/>
          </p:cNvCxnSpPr>
          <p:nvPr/>
        </p:nvCxnSpPr>
        <p:spPr>
          <a:xfrm>
            <a:off x="1835696" y="3501007"/>
            <a:ext cx="0" cy="828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" idx="3"/>
            <a:endCxn id="8" idx="1"/>
          </p:cNvCxnSpPr>
          <p:nvPr/>
        </p:nvCxnSpPr>
        <p:spPr>
          <a:xfrm flipV="1">
            <a:off x="3347864" y="3782943"/>
            <a:ext cx="792088" cy="1010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79741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 animBg="1"/>
      <p:bldP spid="7" grpId="0" animBg="1"/>
      <p:bldP spid="8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808" y="15968"/>
            <a:ext cx="9129192" cy="42165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III- Le projet FAWIRA: Leçons pour le futur</a:t>
            </a:r>
            <a:endParaRPr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17887"/>
            <a:ext cx="2448000" cy="1836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22143"/>
            <a:ext cx="2436183" cy="1827137"/>
          </a:xfrm>
          <a:prstGeom prst="rect">
            <a:avLst/>
          </a:prstGeom>
        </p:spPr>
      </p:pic>
      <p:sp>
        <p:nvSpPr>
          <p:cNvPr id="10" name="Rectangle à coins arrondis 17"/>
          <p:cNvSpPr/>
          <p:nvPr/>
        </p:nvSpPr>
        <p:spPr>
          <a:xfrm>
            <a:off x="44802" y="503183"/>
            <a:ext cx="9112186" cy="693569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tabLst>
                <a:tab pos="2549525" algn="l"/>
              </a:tabLst>
            </a:pPr>
            <a:r>
              <a:rPr lang="fr-FR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 2020/ FP 7- Très forte pression de sélection et éléments de stratégie d’intégration du dispositif</a:t>
            </a:r>
            <a:endParaRPr lang="fr-FR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3848" y="1412776"/>
            <a:ext cx="527501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b="1" dirty="0">
                <a:solidFill>
                  <a:prstClr val="black"/>
                </a:solidFill>
              </a:rPr>
              <a:t>Les </a:t>
            </a:r>
            <a:r>
              <a:rPr lang="en-US" b="1" dirty="0" err="1" smtClean="0">
                <a:solidFill>
                  <a:prstClr val="black"/>
                </a:solidFill>
              </a:rPr>
              <a:t>taux</a:t>
            </a:r>
            <a:r>
              <a:rPr lang="en-US" b="1" dirty="0" smtClean="0">
                <a:solidFill>
                  <a:prstClr val="black"/>
                </a:solidFill>
              </a:rPr>
              <a:t> de </a:t>
            </a:r>
            <a:r>
              <a:rPr lang="en-US" b="1" dirty="0" err="1">
                <a:solidFill>
                  <a:prstClr val="black"/>
                </a:solidFill>
              </a:rPr>
              <a:t>succès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à</a:t>
            </a:r>
            <a:r>
              <a:rPr lang="en-US" b="1" dirty="0">
                <a:solidFill>
                  <a:prstClr val="black"/>
                </a:solidFill>
              </a:rPr>
              <a:t> la </a:t>
            </a:r>
            <a:r>
              <a:rPr lang="en-US" b="1" dirty="0" err="1">
                <a:solidFill>
                  <a:prstClr val="black"/>
                </a:solidFill>
              </a:rPr>
              <a:t>séléction</a:t>
            </a:r>
            <a:r>
              <a:rPr lang="en-US" b="1" dirty="0">
                <a:solidFill>
                  <a:prstClr val="black"/>
                </a:solidFill>
              </a:rPr>
              <a:t> (1 et 2 </a:t>
            </a:r>
            <a:r>
              <a:rPr lang="en-US" b="1" dirty="0" err="1">
                <a:solidFill>
                  <a:prstClr val="black"/>
                </a:solidFill>
              </a:rPr>
              <a:t>stades</a:t>
            </a:r>
            <a:r>
              <a:rPr lang="en-US" b="1" dirty="0">
                <a:solidFill>
                  <a:prstClr val="black"/>
                </a:solidFill>
              </a:rPr>
              <a:t>) </a:t>
            </a:r>
            <a:r>
              <a:rPr lang="en-US" b="1" dirty="0" err="1">
                <a:solidFill>
                  <a:prstClr val="black"/>
                </a:solidFill>
              </a:rPr>
              <a:t>sont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trés</a:t>
            </a:r>
            <a:r>
              <a:rPr lang="en-US" b="1" dirty="0">
                <a:solidFill>
                  <a:prstClr val="black"/>
                </a:solidFill>
              </a:rPr>
              <a:t> bas, </a:t>
            </a:r>
            <a:r>
              <a:rPr lang="en-US" b="1" dirty="0" err="1" smtClean="0">
                <a:solidFill>
                  <a:prstClr val="black"/>
                </a:solidFill>
              </a:rPr>
              <a:t>trés</a:t>
            </a:r>
            <a:r>
              <a:rPr lang="en-US" b="1" dirty="0" smtClean="0">
                <a:solidFill>
                  <a:prstClr val="black"/>
                </a:solidFill>
              </a:rPr>
              <a:t> forte </a:t>
            </a:r>
            <a:r>
              <a:rPr lang="en-US" b="1" dirty="0" err="1" smtClean="0">
                <a:solidFill>
                  <a:prstClr val="black"/>
                </a:solidFill>
              </a:rPr>
              <a:t>compétition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43808" y="2156663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err="1" smtClean="0">
                <a:solidFill>
                  <a:prstClr val="black"/>
                </a:solidFill>
                <a:latin typeface="Book Antiqua"/>
                <a:cs typeface="Book Antiqua"/>
              </a:rPr>
              <a:t>Intégration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de consortiums en 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constitution: “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Participants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”, 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Leader task, 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WP Leader ( </a:t>
            </a:r>
            <a:r>
              <a:rPr lang="en-US" dirty="0" err="1" smtClean="0">
                <a:solidFill>
                  <a:prstClr val="black"/>
                </a:solidFill>
                <a:latin typeface="Book Antiqua"/>
                <a:cs typeface="Book Antiqua"/>
              </a:rPr>
              <a:t>Nécéssité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 d’ un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d</a:t>
            </a:r>
            <a:r>
              <a:rPr lang="en-US" dirty="0" err="1" smtClean="0">
                <a:solidFill>
                  <a:prstClr val="black"/>
                </a:solidFill>
                <a:latin typeface="Book Antiqua"/>
                <a:cs typeface="Book Antiqua"/>
              </a:rPr>
              <a:t>ispositif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de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veille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, surveillance des calls, networking 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national…etc.).</a:t>
            </a:r>
            <a:endParaRPr lang="en-US" dirty="0">
              <a:latin typeface="Book Antiqua"/>
              <a:cs typeface="Book Antiqu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87824" y="3441774"/>
            <a:ext cx="5760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Intégrer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dans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Book Antiqua"/>
                <a:cs typeface="Book Antiqua"/>
              </a:rPr>
              <a:t>votre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consortium,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quand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cela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est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possible, un Cabinet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spécialisé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dans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le management de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l’innovation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.</a:t>
            </a:r>
            <a:endParaRPr lang="fr-FR" dirty="0">
              <a:solidFill>
                <a:prstClr val="black"/>
              </a:solidFill>
              <a:latin typeface="Book Antiqua"/>
              <a:cs typeface="Book Antiqua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59832" y="4438853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Wingdings" charset="2"/>
              <a:buChar char="§"/>
            </a:pP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L’utilisation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de consultants pour aider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à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la </a:t>
            </a:r>
            <a:r>
              <a:rPr lang="en-US" dirty="0" err="1" smtClean="0">
                <a:solidFill>
                  <a:prstClr val="black"/>
                </a:solidFill>
                <a:latin typeface="Book Antiqua"/>
                <a:cs typeface="Book Antiqua"/>
              </a:rPr>
              <a:t>rédaction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 des “Proposals”</a:t>
            </a:r>
            <a:r>
              <a:rPr lang="en-US" b="1" dirty="0"/>
              <a:t> </a:t>
            </a:r>
            <a:endParaRPr lang="en-US" b="1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3131840" y="5302949"/>
            <a:ext cx="5760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Wingdings" charset="2"/>
              <a:buChar char="§"/>
            </a:pP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Opter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dans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une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première phase, pour des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dispositifs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H 2020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moins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Book Antiqua"/>
                <a:cs typeface="Book Antiqua"/>
              </a:rPr>
              <a:t>contraignants</a:t>
            </a:r>
            <a:r>
              <a:rPr lang="en-US" dirty="0">
                <a:solidFill>
                  <a:prstClr val="black"/>
                </a:solidFill>
                <a:latin typeface="Book Antiqua"/>
                <a:cs typeface="Book Antiqua"/>
              </a:rPr>
              <a:t>(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RISE, </a:t>
            </a:r>
            <a:r>
              <a:rPr lang="en-US" dirty="0" err="1" smtClean="0">
                <a:solidFill>
                  <a:prstClr val="black"/>
                </a:solidFill>
                <a:latin typeface="Book Antiqua"/>
                <a:cs typeface="Book Antiqua"/>
              </a:rPr>
              <a:t>taux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 de </a:t>
            </a:r>
            <a:r>
              <a:rPr lang="en-US" dirty="0" err="1" smtClean="0">
                <a:solidFill>
                  <a:prstClr val="black"/>
                </a:solidFill>
                <a:latin typeface="Book Antiqua"/>
                <a:cs typeface="Book Antiqua"/>
              </a:rPr>
              <a:t>réussite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 plus </a:t>
            </a:r>
            <a:r>
              <a:rPr lang="en-US" dirty="0" err="1" smtClean="0">
                <a:solidFill>
                  <a:prstClr val="black"/>
                </a:solidFill>
                <a:latin typeface="Book Antiqua"/>
                <a:cs typeface="Book Antiqua"/>
              </a:rPr>
              <a:t>élevé</a:t>
            </a:r>
            <a:r>
              <a:rPr lang="en-US" dirty="0" smtClean="0">
                <a:solidFill>
                  <a:prstClr val="black"/>
                </a:solidFill>
                <a:latin typeface="Book Antiqua"/>
                <a:cs typeface="Book Antiqua"/>
              </a:rPr>
              <a:t>)</a:t>
            </a:r>
            <a:endParaRPr lang="fr-FR" dirty="0">
              <a:solidFill>
                <a:prstClr val="black"/>
              </a:solidFill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943316581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8" grpId="0"/>
      <p:bldP spid="18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808" y="15968"/>
            <a:ext cx="9129192" cy="4180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III- Le projet FAWIRA: Leçons pour le </a:t>
            </a: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</a:t>
            </a: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1224136" cy="813176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789040"/>
            <a:ext cx="1224136" cy="816091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8" y="1700808"/>
            <a:ext cx="1205984" cy="803989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780928"/>
            <a:ext cx="1224136" cy="81609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9305"/>
            <a:ext cx="1350000" cy="900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03648" y="530120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charset="2"/>
              <a:buChar char="§"/>
            </a:pPr>
            <a:r>
              <a:rPr lang="en-US" b="1" dirty="0">
                <a:latin typeface="Book Antiqua"/>
                <a:cs typeface="Book Antiqua"/>
              </a:rPr>
              <a:t>Le “Capital social” (</a:t>
            </a:r>
            <a:r>
              <a:rPr lang="en-US" b="1" dirty="0" err="1">
                <a:latin typeface="Book Antiqua"/>
                <a:cs typeface="Book Antiqua"/>
              </a:rPr>
              <a:t>Réseau</a:t>
            </a:r>
            <a:r>
              <a:rPr lang="en-US" b="1" dirty="0">
                <a:latin typeface="Book Antiqua"/>
                <a:cs typeface="Book Antiqua"/>
              </a:rPr>
              <a:t>) </a:t>
            </a:r>
            <a:r>
              <a:rPr lang="en-US" b="1" dirty="0" err="1" smtClean="0">
                <a:latin typeface="Book Antiqua"/>
                <a:cs typeface="Book Antiqua"/>
              </a:rPr>
              <a:t>établi</a:t>
            </a:r>
            <a:r>
              <a:rPr lang="en-US" b="1" dirty="0" smtClean="0">
                <a:latin typeface="Book Antiqua"/>
                <a:cs typeface="Book Antiqua"/>
              </a:rPr>
              <a:t>.</a:t>
            </a:r>
            <a:endParaRPr lang="fr-FR" b="1" dirty="0">
              <a:latin typeface="Book Antiqua"/>
              <a:cs typeface="Book Antiqua"/>
            </a:endParaRPr>
          </a:p>
        </p:txBody>
      </p:sp>
      <p:sp>
        <p:nvSpPr>
          <p:cNvPr id="15" name="Rectangle à coins arrondis 17"/>
          <p:cNvSpPr/>
          <p:nvPr/>
        </p:nvSpPr>
        <p:spPr>
          <a:xfrm>
            <a:off x="-7866" y="620688"/>
            <a:ext cx="9112186" cy="693569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tabLst>
                <a:tab pos="2549525" algn="l"/>
              </a:tabLst>
            </a:pPr>
            <a:r>
              <a:rPr lang="fr-FR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 2020/ FP 7- Intégrer un réseau, développer son réseau</a:t>
            </a:r>
            <a:endParaRPr lang="fr-FR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91680" y="1700808"/>
            <a:ext cx="7056784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Nécéssité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de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développer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un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réseau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national et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Maghrébin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Tunisie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Maroc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) des participants (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Actifs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) </a:t>
            </a:r>
            <a:r>
              <a:rPr lang="en-US" b="1" dirty="0" smtClean="0">
                <a:solidFill>
                  <a:schemeClr val="tx1"/>
                </a:solidFill>
                <a:latin typeface="Book Antiqua"/>
                <a:cs typeface="Book Antiqua"/>
              </a:rPr>
              <a:t>en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vue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de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créer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des </a:t>
            </a:r>
            <a:r>
              <a:rPr lang="en-US" b="1" dirty="0" smtClean="0">
                <a:solidFill>
                  <a:schemeClr val="tx1"/>
                </a:solidFill>
                <a:latin typeface="Book Antiqua"/>
                <a:cs typeface="Book Antiqua"/>
              </a:rPr>
              <a:t>synergies </a:t>
            </a:r>
            <a:r>
              <a:rPr lang="en-US" b="1" dirty="0" err="1" smtClean="0">
                <a:solidFill>
                  <a:schemeClr val="tx1"/>
                </a:solidFill>
                <a:latin typeface="Book Antiqua"/>
                <a:cs typeface="Book Antiqua"/>
              </a:rPr>
              <a:t>régionales</a:t>
            </a:r>
            <a:r>
              <a:rPr lang="en-US" b="1" dirty="0" smtClean="0">
                <a:solidFill>
                  <a:schemeClr val="tx1"/>
                </a:solidFill>
                <a:latin typeface="Book Antiqua"/>
                <a:cs typeface="Book Antiqua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pour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améliorer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les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taux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d’intégration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de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l’Algérie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dans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les consortium H 2020 </a:t>
            </a:r>
            <a:r>
              <a:rPr lang="en-US" b="1" dirty="0" smtClean="0">
                <a:solidFill>
                  <a:schemeClr val="tx1"/>
                </a:solidFill>
                <a:latin typeface="Book Antiqua"/>
                <a:cs typeface="Book Antiqua"/>
              </a:rPr>
              <a:t>et, au </a:t>
            </a:r>
            <a:r>
              <a:rPr lang="en-US" b="1" dirty="0" err="1" smtClean="0">
                <a:solidFill>
                  <a:schemeClr val="tx1"/>
                </a:solidFill>
                <a:latin typeface="Book Antiqua"/>
                <a:cs typeface="Book Antiqua"/>
              </a:rPr>
              <a:t>delà</a:t>
            </a:r>
            <a:r>
              <a:rPr lang="en-US" b="1" dirty="0" smtClean="0">
                <a:solidFill>
                  <a:schemeClr val="tx1"/>
                </a:solidFill>
                <a:latin typeface="Book Antiqua"/>
                <a:cs typeface="Book Antiqua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Book Antiqua"/>
                <a:cs typeface="Book Antiqua"/>
              </a:rPr>
              <a:t>dans</a:t>
            </a:r>
            <a:r>
              <a:rPr lang="en-US" b="1" dirty="0" smtClean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les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projets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internationaux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en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s’appuiyant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Book Antiqua"/>
                <a:cs typeface="Book Antiqua"/>
              </a:rPr>
              <a:t>notamment</a:t>
            </a:r>
            <a:r>
              <a:rPr lang="en-US" b="1" dirty="0">
                <a:solidFill>
                  <a:schemeClr val="tx1"/>
                </a:solidFill>
                <a:latin typeface="Book Antiqua"/>
                <a:cs typeface="Book Antiqua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Book Antiqua"/>
                <a:cs typeface="Book Antiqua"/>
              </a:rPr>
              <a:t>sur</a:t>
            </a:r>
            <a:r>
              <a:rPr lang="en-US" b="1" dirty="0" smtClean="0">
                <a:solidFill>
                  <a:schemeClr val="tx1"/>
                </a:solidFill>
                <a:latin typeface="Book Antiqua"/>
                <a:cs typeface="Book Antiqua"/>
              </a:rPr>
              <a:t>:</a:t>
            </a:r>
            <a:endParaRPr lang="fr-FR" dirty="0">
              <a:solidFill>
                <a:schemeClr val="tx1"/>
              </a:solidFill>
              <a:latin typeface="Book Antiqua"/>
              <a:cs typeface="Book Antiqu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1680" y="3501008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b="1" dirty="0">
                <a:solidFill>
                  <a:prstClr val="black"/>
                </a:solidFill>
                <a:latin typeface="Book Antiqua"/>
                <a:cs typeface="Book Antiqua"/>
              </a:rPr>
              <a:t>Alliances avec Institutions introduites: INRAA</a:t>
            </a:r>
            <a:r>
              <a:rPr lang="en-US" b="1" dirty="0" smtClean="0">
                <a:solidFill>
                  <a:prstClr val="black"/>
                </a:solidFill>
                <a:latin typeface="Book Antiqua"/>
                <a:cs typeface="Book Antiqua"/>
              </a:rPr>
              <a:t>, ANVREDET, </a:t>
            </a:r>
            <a:r>
              <a:rPr lang="en-US" b="1" dirty="0">
                <a:solidFill>
                  <a:prstClr val="black"/>
                </a:solidFill>
                <a:latin typeface="Book Antiqua"/>
                <a:cs typeface="Book Antiqua"/>
              </a:rPr>
              <a:t>CDER, </a:t>
            </a:r>
            <a:r>
              <a:rPr lang="en-US" b="1" dirty="0" smtClean="0">
                <a:solidFill>
                  <a:prstClr val="black"/>
                </a:solidFill>
                <a:latin typeface="Book Antiqua"/>
                <a:cs typeface="Book Antiqua"/>
              </a:rPr>
              <a:t>CREAD…etc.</a:t>
            </a:r>
            <a:endParaRPr lang="en-US" dirty="0">
              <a:latin typeface="Book Antiqua"/>
              <a:cs typeface="Book Antiqu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31640" y="429309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charset="2"/>
              <a:buChar char="§"/>
            </a:pPr>
            <a:r>
              <a:rPr lang="en-US" b="1" dirty="0">
                <a:latin typeface="Book Antiqua"/>
                <a:cs typeface="Book Antiqua"/>
              </a:rPr>
              <a:t>Diaspora </a:t>
            </a:r>
            <a:r>
              <a:rPr lang="en-US" b="1" dirty="0" err="1">
                <a:latin typeface="Book Antiqua"/>
                <a:cs typeface="Book Antiqua"/>
              </a:rPr>
              <a:t>algérienne</a:t>
            </a:r>
            <a:r>
              <a:rPr lang="en-US" b="1" dirty="0">
                <a:latin typeface="Book Antiqua"/>
                <a:cs typeface="Book Antiqua"/>
              </a:rPr>
              <a:t> </a:t>
            </a:r>
            <a:r>
              <a:rPr lang="en-US" b="1" dirty="0" err="1">
                <a:latin typeface="Book Antiqua"/>
                <a:cs typeface="Book Antiqua"/>
              </a:rPr>
              <a:t>introduite</a:t>
            </a:r>
            <a:r>
              <a:rPr lang="en-US" b="1" dirty="0">
                <a:latin typeface="Book Antiqua"/>
                <a:cs typeface="Book Antiqua"/>
              </a:rPr>
              <a:t> </a:t>
            </a:r>
            <a:r>
              <a:rPr lang="en-US" b="1" dirty="0" err="1">
                <a:latin typeface="Book Antiqua"/>
                <a:cs typeface="Book Antiqua"/>
              </a:rPr>
              <a:t>dans</a:t>
            </a:r>
            <a:r>
              <a:rPr lang="en-US" b="1" dirty="0">
                <a:latin typeface="Book Antiqua"/>
                <a:cs typeface="Book Antiqua"/>
              </a:rPr>
              <a:t> le H 2020 (CINEA/Olive </a:t>
            </a:r>
            <a:r>
              <a:rPr lang="en-US" b="1" dirty="0" smtClean="0">
                <a:latin typeface="Book Antiqua"/>
                <a:cs typeface="Book Antiqua"/>
              </a:rPr>
              <a:t>Net)</a:t>
            </a:r>
            <a:endParaRPr lang="fr-FR" b="1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29157981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3" grpId="0" animBg="1"/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808" y="15968"/>
            <a:ext cx="9129192" cy="4180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– FAWIRA: BILAN D’UNE </a:t>
            </a:r>
            <a:r>
              <a:rPr lang="fr-F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</a:t>
            </a: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341944"/>
              </p:ext>
            </p:extLst>
          </p:nvPr>
        </p:nvGraphicFramePr>
        <p:xfrm>
          <a:off x="95250" y="908050"/>
          <a:ext cx="8953500" cy="623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Document" r:id="rId6" imgW="8953500" imgH="5791200" progId="Word.Document.12">
                  <p:link updateAutomatic="1"/>
                </p:oleObj>
              </mc:Choice>
              <mc:Fallback>
                <p:oleObj name="Document" r:id="rId6" imgW="8953500" imgH="57912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5250" y="908050"/>
                        <a:ext cx="8953500" cy="6237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581385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57" y="6344630"/>
            <a:ext cx="787584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42" y="23648"/>
            <a:ext cx="9125758" cy="128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INSTITUT NATIONAL DE LA RECHERCHE AGRONOMIQUE </a:t>
            </a:r>
            <a:r>
              <a:rPr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D’ALGERIE</a:t>
            </a:r>
            <a:r>
              <a:rPr sz="14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sz="11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GB" sz="1600" b="1" dirty="0" smtClean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1600" b="1" dirty="0" smtClean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STRENGTHENING </a:t>
            </a:r>
            <a:r>
              <a:rPr lang="en-GB" sz="1600" b="1" dirty="0" smtClean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FOOD, AGRICULTURE AND WATER RELATED INTERNATIONAL RESEARCH COOPERATION OF ALGERIA (FAWIRA) </a:t>
            </a:r>
            <a:endParaRPr sz="1600" b="1" dirty="0" smtClean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9" y="1916832"/>
            <a:ext cx="1200000" cy="90000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59" y="1942819"/>
            <a:ext cx="1354838" cy="9000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51" y="1942819"/>
            <a:ext cx="1350000" cy="90000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843" y="1942819"/>
            <a:ext cx="1350000" cy="90000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947" y="1930624"/>
            <a:ext cx="1350000" cy="900000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49237" y="6072529"/>
          <a:ext cx="9094763" cy="78766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24469"/>
                <a:gridCol w="6230964"/>
                <a:gridCol w="1539330"/>
              </a:tblGrid>
              <a:tr h="36703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FAWIRA </a:t>
                      </a:r>
                      <a:r>
                        <a:rPr lang="en-GB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fr-FR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295088)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351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Project funded by the European Commission under the 7th European Framework Programme</a:t>
                      </a:r>
                      <a:endParaRPr lang="fr-FR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8351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Website</a:t>
                      </a:r>
                      <a:r>
                        <a:rPr lang="fr-FR" sz="1200" dirty="0">
                          <a:effectLst/>
                        </a:rPr>
                        <a:t> : http://</a:t>
                      </a:r>
                      <a:r>
                        <a:rPr lang="fr-FR" sz="1200" dirty="0" smtClean="0">
                          <a:effectLst/>
                        </a:rPr>
                        <a:t>www.fawira-project.eu</a:t>
                      </a:r>
                      <a:endParaRPr lang="fr-FR" sz="12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Image 19" descr="7-framework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496" y="6227260"/>
            <a:ext cx="664614" cy="540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670419" cy="648072"/>
          </a:xfrm>
          <a:prstGeom prst="rect">
            <a:avLst/>
          </a:prstGeom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57" y="113506"/>
            <a:ext cx="856047" cy="508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472" y="1940779"/>
            <a:ext cx="1350000" cy="90000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329329" y="3487925"/>
            <a:ext cx="6645743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sz="2400" dirty="0" smtClean="0">
                <a:solidFill>
                  <a:srgbClr val="EEECE1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I- PRESENTATION DU PROJET FAWIRA</a:t>
            </a:r>
            <a:endParaRPr lang="fr-FR" sz="2400" dirty="0">
              <a:solidFill>
                <a:srgbClr val="EEECE1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81" y="4175463"/>
            <a:ext cx="1661170" cy="128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0365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83568" y="2060848"/>
            <a:ext cx="7196328" cy="172819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  <a:defRPr/>
            </a:pPr>
            <a:endParaRPr lang="it-IT" sz="2200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Trebuchet MS"/>
            </a:endParaRPr>
          </a:p>
          <a:p>
            <a:pPr marL="182880" indent="0" algn="ctr">
              <a:buClr>
                <a:srgbClr val="F14124">
                  <a:lumMod val="75000"/>
                </a:srgbClr>
              </a:buClr>
              <a:buNone/>
              <a:defRPr/>
            </a:pPr>
            <a:r>
              <a:rPr lang="en-US" sz="2800" dirty="0">
                <a:solidFill>
                  <a:srgbClr val="006600"/>
                </a:solidFill>
              </a:rPr>
              <a:t>Thank you for your attention</a:t>
            </a:r>
            <a:endParaRPr lang="it-IT" sz="2500" dirty="0">
              <a:solidFill>
                <a:srgbClr val="0033CC"/>
              </a:solidFill>
              <a:cs typeface="Calibri" pitchFamily="34" charset="0"/>
            </a:endParaRPr>
          </a:p>
        </p:txBody>
      </p:sp>
      <p:pic>
        <p:nvPicPr>
          <p:cNvPr id="8" name="Picture 2" descr="C:\Users\ali\AppData\Local\Temp\Rar$DI02.044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7604"/>
            <a:ext cx="91440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go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3" y="1678277"/>
            <a:ext cx="142875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542" y="12553"/>
            <a:ext cx="1178458" cy="700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78"/>
            <a:ext cx="1048544" cy="720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555776" y="2608538"/>
            <a:ext cx="4468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Thank you for your attention</a:t>
            </a:r>
            <a:endParaRPr lang="fr-FR" sz="28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082" y="5437340"/>
            <a:ext cx="1412998" cy="109648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7544" y="-13452"/>
            <a:ext cx="8132769" cy="111566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6484208" y="6129104"/>
            <a:ext cx="2659792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400" b="1" dirty="0" smtClean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INRAA, </a:t>
            </a:r>
            <a:r>
              <a:rPr lang="en-GB" sz="1400" b="1" dirty="0" err="1" smtClean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Avril</a:t>
            </a:r>
            <a:r>
              <a:rPr lang="en-GB" sz="1400" b="1" dirty="0" smtClean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2017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97200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29" name="Title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2580038" y="693540"/>
            <a:ext cx="3888431" cy="42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defTabSz="457200"/>
            <a:r>
              <a:rPr lang="it-IT" sz="2400" b="1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LEGAL INFORMATION</a:t>
            </a:r>
            <a:endParaRPr lang="it-IT" sz="2400" b="1" dirty="0"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28596" y="1319526"/>
            <a:ext cx="831986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Project title: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Strengthening of Food, Agriculture and Water related International Research Cooperation of Algeria.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Project acronym</a:t>
            </a:r>
            <a:r>
              <a:rPr lang="en-US" sz="2000" b="1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cap="small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FAWIRA</a:t>
            </a:r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Grant Agreement number: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295088 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(Nov. 2011- Nov 2014)</a:t>
            </a:r>
            <a:endParaRPr sz="20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Funding Scheme: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Coordination and support action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Project </a:t>
            </a:r>
            <a:r>
              <a:rPr lang="en-GB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funded </a:t>
            </a:r>
            <a:r>
              <a:rPr lang="en-GB" sz="2000" b="1" dirty="0"/>
              <a:t>by </a:t>
            </a:r>
            <a:r>
              <a:rPr lang="en-GB" sz="2000" b="1" dirty="0" smtClean="0"/>
              <a:t>: </a:t>
            </a:r>
            <a:r>
              <a:rPr lang="en-GB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European Commission under the </a:t>
            </a:r>
            <a:r>
              <a:rPr lang="fr-FR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FP 7</a:t>
            </a:r>
          </a:p>
          <a:p>
            <a:pPr algn="ctr"/>
            <a:endParaRPr lang="en-US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PROJECT COORDINATOR</a:t>
            </a:r>
          </a:p>
          <a:p>
            <a:pPr algn="ctr"/>
            <a:endParaRPr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Mr</a:t>
            </a:r>
            <a:r>
              <a:rPr lang="en-US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Ferrah Ali</a:t>
            </a:r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Institut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National de la </a:t>
            </a:r>
            <a:r>
              <a:rPr lang="en-US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Recherche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Agronomique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d’Algérie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(INRAA)</a:t>
            </a:r>
            <a:endParaRPr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E-mail: </a:t>
            </a:r>
            <a:r>
              <a:rPr lang="en-US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4"/>
              </a:rPr>
              <a:t>aliferrah@gmail.com</a:t>
            </a:r>
            <a:endParaRPr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Project website: </a:t>
            </a:r>
            <a:r>
              <a:rPr lang="en-US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5"/>
              </a:rPr>
              <a:t>http://www.fawira-project.eu</a:t>
            </a:r>
            <a:endParaRPr lang="en-US" sz="20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Forum: </a:t>
            </a:r>
            <a:r>
              <a:rPr lang="en-US" sz="2000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6"/>
              </a:rPr>
              <a:t>http://</a:t>
            </a:r>
            <a:r>
              <a:rPr lang="en-US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6"/>
              </a:rPr>
              <a:t>www.fawira-project.eu/blog</a:t>
            </a:r>
            <a:endParaRPr lang="en-US" sz="20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fr-FR" sz="20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808" y="15968"/>
            <a:ext cx="9129192" cy="4875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- PRESENTATION DU PROJET FAWIRA</a:t>
            </a:r>
            <a:endParaRPr lang="fr-F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Image 39" descr="7-framework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93317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9512" y="692696"/>
            <a:ext cx="343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OBJECTIF GLOBAL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809478" y="1640440"/>
            <a:ext cx="7429552" cy="36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b="1" kern="0" dirty="0" smtClean="0">
              <a:solidFill>
                <a:prstClr val="black"/>
              </a:solidFill>
              <a:latin typeface="Book Antiqua"/>
              <a:cs typeface="Book Antiqua"/>
            </a:endParaRPr>
          </a:p>
          <a:p>
            <a:pPr>
              <a:defRPr/>
            </a:pPr>
            <a:r>
              <a:rPr lang="fr-FR" b="1" kern="0" dirty="0" smtClean="0">
                <a:solidFill>
                  <a:prstClr val="black"/>
                </a:solidFill>
                <a:latin typeface="Book Antiqua"/>
                <a:cs typeface="Book Antiqua"/>
              </a:rPr>
              <a:t>Renforcer les capacités de coopération internationale de l’INRAA  dédiée à la recherche dans les domaines de l’alimentation, l’agriculture et l’eau (AAE), en vue de répondre aux besoins socioéconomiques de l’Algérie</a:t>
            </a:r>
            <a:endParaRPr lang="fr-FR" b="1" kern="0" dirty="0">
              <a:solidFill>
                <a:prstClr val="black"/>
              </a:solidFill>
              <a:latin typeface="Book Antiqua"/>
              <a:cs typeface="Book Antiqu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808" y="15968"/>
            <a:ext cx="9129192" cy="4875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- PRESENTATION DU PROJET FAWIRA</a:t>
            </a:r>
            <a:endParaRPr lang="fr-F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9" y="5887389"/>
            <a:ext cx="1200000" cy="90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59" y="5913376"/>
            <a:ext cx="1354838" cy="90000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51" y="5913376"/>
            <a:ext cx="1350000" cy="90000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843" y="5913376"/>
            <a:ext cx="1350000" cy="9000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947" y="5901181"/>
            <a:ext cx="1350000" cy="90000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472" y="5911336"/>
            <a:ext cx="135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48978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9512" y="692696"/>
            <a:ext cx="4406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/>
                <a:cs typeface="Book Antiqua"/>
              </a:rPr>
              <a:t>3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/>
                <a:cs typeface="Book Antiqua"/>
              </a:rPr>
              <a:t>- OBJECTIFS SPECIFIQUES</a:t>
            </a:r>
            <a:endParaRPr lang="fr-F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808" y="15968"/>
            <a:ext cx="9129192" cy="4875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- PRESENTATION DU PROJET FAWIRA</a:t>
            </a:r>
            <a:endParaRPr lang="fr-F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9511" y="1343583"/>
            <a:ext cx="89495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Analysis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of Needs and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Opportunities in research and innovations fields.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cs typeface="Book Antiqua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Build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Capacity and Training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activities for researchers and INRAA’s Staff.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cs typeface="Book Antiqua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Create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 Network (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Research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,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SME’s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,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Stakholders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).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cs typeface="Book Antiqua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 Disseminate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Results and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Knowledge.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US" sz="2400" b="1" kern="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Ensure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 Project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Sustainability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cs typeface="Book Antiqua"/>
              </a:rPr>
              <a:t>.</a:t>
            </a:r>
            <a:endParaRPr lang="fr-FR" sz="2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cs typeface="Book Antiqua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9" y="5887389"/>
            <a:ext cx="1200000" cy="900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59" y="5913376"/>
            <a:ext cx="1354838" cy="90000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51" y="5913376"/>
            <a:ext cx="1350000" cy="90000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843" y="5913376"/>
            <a:ext cx="1350000" cy="9000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947" y="5901181"/>
            <a:ext cx="1350000" cy="90000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472" y="5911336"/>
            <a:ext cx="135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676147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9512" y="692696"/>
            <a:ext cx="4561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 –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RESULTATS ESCOMPTES </a:t>
            </a:r>
            <a:endParaRPr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808" y="15968"/>
            <a:ext cx="9129192" cy="4875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- PRESENTATION DU PROJET FAWIRA</a:t>
            </a:r>
            <a:endParaRPr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2205" y="1393067"/>
            <a:ext cx="899689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buClr>
                <a:srgbClr val="006600"/>
              </a:buClr>
              <a:buFont typeface="Wingdings" pitchFamily="2" charset="2"/>
              <a:buChar char="q"/>
            </a:pP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Faire de l’INRAA un </a:t>
            </a:r>
            <a:r>
              <a:rPr lang="fr-FR" b="1" dirty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centre d’excellence </a:t>
            </a: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dans le contexte 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et les standards de </a:t>
            </a: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l’ERA (Agriculture, eau et 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Alimentation).</a:t>
            </a:r>
            <a:endParaRPr lang="fr-FR" sz="1600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2204" y="2140951"/>
            <a:ext cx="8996895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Clr>
                <a:srgbClr val="006600"/>
              </a:buClr>
              <a:buFont typeface="Wingdings" pitchFamily="2" charset="2"/>
              <a:buChar char="q"/>
            </a:pP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Faciliter et booster  la </a:t>
            </a:r>
            <a:r>
              <a:rPr lang="fr-FR" b="1" dirty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participation</a:t>
            </a:r>
            <a:r>
              <a:rPr lang="fr-FR" b="1" dirty="0">
                <a:solidFill>
                  <a:srgbClr val="003399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de l’INRAA dans les </a:t>
            </a:r>
            <a:r>
              <a:rPr lang="fr-FR" b="1" dirty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programmes 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 H2020.</a:t>
            </a:r>
            <a:endParaRPr lang="fr-FR" b="1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3280" y="2708920"/>
            <a:ext cx="842493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buClr>
                <a:srgbClr val="006600"/>
              </a:buClr>
              <a:buFont typeface="Wingdings" pitchFamily="2" charset="2"/>
              <a:buChar char="q"/>
            </a:pP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Intégration de l’INRAA </a:t>
            </a: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dans les </a:t>
            </a:r>
            <a:r>
              <a:rPr lang="fr-FR" b="1" dirty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réseaux internationaux </a:t>
            </a: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de 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RTD. </a:t>
            </a:r>
            <a:endParaRPr lang="fr-FR" b="1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9512" y="3212976"/>
            <a:ext cx="8949587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buClr>
                <a:srgbClr val="006600"/>
              </a:buClr>
              <a:buFont typeface="Wingdings" pitchFamily="2" charset="2"/>
              <a:buChar char="q"/>
            </a:pP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Développer </a:t>
            </a: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les </a:t>
            </a:r>
            <a:r>
              <a:rPr lang="fr-FR" b="1" dirty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activités d’innovation </a:t>
            </a: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dans le cadre 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du modèle de la Triple hélice (« Clusters », « </a:t>
            </a:r>
            <a:r>
              <a:rPr lang="fr-FR" b="1" dirty="0" err="1">
                <a:latin typeface="Arial" pitchFamily="34" charset="0"/>
                <a:ea typeface="Calibri"/>
                <a:cs typeface="Arial" pitchFamily="34" charset="0"/>
              </a:rPr>
              <a:t>B</a:t>
            </a:r>
            <a:r>
              <a:rPr lang="fr-FR" b="1" dirty="0" err="1" smtClean="0">
                <a:latin typeface="Arial" pitchFamily="34" charset="0"/>
                <a:ea typeface="Calibri"/>
                <a:cs typeface="Arial" pitchFamily="34" charset="0"/>
              </a:rPr>
              <a:t>rokerage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fr-FR" b="1" dirty="0" err="1" smtClean="0">
                <a:latin typeface="Arial" pitchFamily="34" charset="0"/>
                <a:ea typeface="Calibri"/>
                <a:cs typeface="Arial" pitchFamily="34" charset="0"/>
              </a:rPr>
              <a:t>events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 », « Open </a:t>
            </a:r>
            <a:r>
              <a:rPr lang="fr-FR" b="1" dirty="0" err="1" smtClean="0">
                <a:latin typeface="Arial" pitchFamily="34" charset="0"/>
                <a:ea typeface="Calibri"/>
                <a:cs typeface="Arial" pitchFamily="34" charset="0"/>
              </a:rPr>
              <a:t>days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», « </a:t>
            </a:r>
            <a:r>
              <a:rPr lang="fr-FR" b="1" dirty="0" err="1">
                <a:latin typeface="Arial" pitchFamily="34" charset="0"/>
                <a:ea typeface="Calibri"/>
                <a:cs typeface="Arial" pitchFamily="34" charset="0"/>
              </a:rPr>
              <a:t>W</a:t>
            </a:r>
            <a:r>
              <a:rPr lang="fr-FR" b="1" dirty="0" err="1" smtClean="0">
                <a:latin typeface="Arial" pitchFamily="34" charset="0"/>
                <a:ea typeface="Calibri"/>
                <a:cs typeface="Arial" pitchFamily="34" charset="0"/>
              </a:rPr>
              <a:t>ebaction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, Forum …etc.) </a:t>
            </a: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impliquant la recherche-formation, les institutions publiques et 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les acteurs économiques (PMEs).</a:t>
            </a:r>
            <a:endParaRPr lang="fr-FR" b="1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9512" y="4725144"/>
            <a:ext cx="8949587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buClr>
                <a:srgbClr val="006600"/>
              </a:buClr>
              <a:buFont typeface="Wingdings" pitchFamily="2" charset="2"/>
              <a:buChar char="q"/>
            </a:pPr>
            <a:r>
              <a:rPr lang="fr-FR" b="1" dirty="0">
                <a:latin typeface="Arial" pitchFamily="34" charset="0"/>
                <a:ea typeface="Calibri"/>
                <a:cs typeface="Arial" pitchFamily="34" charset="0"/>
              </a:rPr>
              <a:t>Plan de développement stratégique de l’INRAA pour faire face aux besoins futures et défis </a:t>
            </a:r>
            <a:r>
              <a:rPr lang="fr-FR" b="1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fr-FR" b="1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9" y="5887389"/>
            <a:ext cx="1200000" cy="9000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59" y="5913376"/>
            <a:ext cx="1354838" cy="90000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51" y="5913376"/>
            <a:ext cx="1350000" cy="90000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843" y="5913376"/>
            <a:ext cx="1350000" cy="90000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947" y="5901181"/>
            <a:ext cx="1350000" cy="90000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472" y="5911336"/>
            <a:ext cx="135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882547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728" y="519442"/>
            <a:ext cx="6787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7–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STRUCTURES DU CONSORTIUM FAWIRA</a:t>
            </a:r>
            <a:endParaRPr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808" y="15968"/>
            <a:ext cx="9129192" cy="4875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- PRESENTATION DU PROJET FAWIRA</a:t>
            </a:r>
            <a:endParaRPr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1828552233"/>
              </p:ext>
            </p:extLst>
          </p:nvPr>
        </p:nvGraphicFramePr>
        <p:xfrm>
          <a:off x="940544" y="1484784"/>
          <a:ext cx="6984776" cy="5148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367441876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728" y="519442"/>
            <a:ext cx="4610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 –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INDICATEURS DU PROJET</a:t>
            </a:r>
            <a:endParaRPr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808" y="15968"/>
            <a:ext cx="9129192" cy="48750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- PRESENTATION DU PROJET FAWIRA</a:t>
            </a:r>
            <a:endParaRPr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83" y="44624"/>
            <a:ext cx="666416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Image 13" descr="7-framewo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808" y="0"/>
            <a:ext cx="575998" cy="46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4578" y="997075"/>
            <a:ext cx="8074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fr-FR" sz="24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Durée </a:t>
            </a:r>
            <a:r>
              <a:rPr lang="fr-FR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initiale du projet(36 Mois) ramenée à 24 </a:t>
            </a:r>
            <a:r>
              <a:rPr lang="fr-FR" sz="24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</a:t>
            </a:r>
            <a:endParaRPr lang="fr-FR" sz="24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59300"/>
            <a:ext cx="6786546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62751" y="4365104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 sz="24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FR" dirty="0" smtClean="0"/>
              <a:t> 23 </a:t>
            </a:r>
            <a:r>
              <a:rPr lang="fr-FR" dirty="0"/>
              <a:t>Activités et 36 </a:t>
            </a:r>
            <a:r>
              <a:rPr lang="fr-FR" dirty="0" err="1"/>
              <a:t>délivrables</a:t>
            </a:r>
            <a:endParaRPr lang="fr-FR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341775"/>
              </p:ext>
            </p:extLst>
          </p:nvPr>
        </p:nvGraphicFramePr>
        <p:xfrm>
          <a:off x="62751" y="4826769"/>
          <a:ext cx="9081249" cy="2006486"/>
        </p:xfrm>
        <a:graphic>
          <a:graphicData uri="http://schemas.openxmlformats.org/drawingml/2006/table">
            <a:tbl>
              <a:tblPr firstRow="1" firstCol="1" bandRow="1"/>
              <a:tblGrid>
                <a:gridCol w="2733912"/>
                <a:gridCol w="6347337"/>
              </a:tblGrid>
              <a:tr h="30136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q"/>
                      </a:pPr>
                      <a:r>
                        <a:rPr lang="en-US" sz="1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Financement de la CE (Euros)</a:t>
                      </a:r>
                      <a:endParaRPr lang="en-US" sz="1800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8064A2"/>
                      </a:solidFill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8064A2"/>
                      </a:solidFill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8064A2"/>
                      </a:solidFill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</a:tr>
              <a:tr h="3013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INRAA</a:t>
                      </a:r>
                      <a:endParaRPr lang="fr-FR" sz="1800" b="1" dirty="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8064A2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>
                        <a:buFontTx/>
                        <a:buNone/>
                      </a:pPr>
                      <a:r>
                        <a:rPr lang="fr-FR" sz="1800" u="none" strike="noStrike" kern="1200" baseline="0" dirty="0" smtClean="0"/>
                        <a:t>207. 057,00</a:t>
                      </a:r>
                      <a:endParaRPr lang="fr-FR" sz="1800" b="1" dirty="0" smtClean="0">
                        <a:latin typeface="+mn-lt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8064A2"/>
                      </a:solidFill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  <a:tr h="3013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UNIPI</a:t>
                      </a:r>
                      <a:endParaRPr lang="fr-FR" sz="1800" b="1" dirty="0" smtClean="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8064A2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>
                        <a:buFontTx/>
                        <a:buNone/>
                      </a:pPr>
                      <a:r>
                        <a:rPr lang="fr-FR" sz="1800" u="none" strike="noStrike" kern="1200" baseline="0" dirty="0" smtClean="0"/>
                        <a:t>77,361.00</a:t>
                      </a:r>
                      <a:endParaRPr lang="fr-FR" sz="1800" b="1" dirty="0" smtClean="0">
                        <a:latin typeface="+mn-lt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8064A2"/>
                      </a:solidFill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013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</a:rPr>
                        <a:t>REDINN</a:t>
                      </a:r>
                      <a:endParaRPr lang="fr-FR" sz="1800" b="1" dirty="0" smtClean="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8064A2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u="none" strike="noStrike" kern="1200" baseline="0" dirty="0" smtClean="0"/>
                        <a:t>116,683.50</a:t>
                      </a:r>
                      <a:endParaRPr lang="fr-FR" sz="1800" b="1" dirty="0" smtClean="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8064A2"/>
                      </a:solidFill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  <a:tr h="3013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</a:rPr>
                        <a:t>CENTA</a:t>
                      </a:r>
                      <a:endParaRPr lang="fr-FR" sz="1800" b="1" dirty="0" smtClean="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8064A2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u="none" strike="noStrike" kern="1200" baseline="0" dirty="0" smtClean="0"/>
                        <a:t>97,958.50</a:t>
                      </a:r>
                      <a:endParaRPr kumimoji="0" lang="fr-FR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8064A2"/>
                      </a:solidFill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4291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</a:rPr>
                        <a:t>Total</a:t>
                      </a:r>
                      <a:endParaRPr lang="fr-FR" sz="1800" b="1" dirty="0" smtClean="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8064A2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u="none" strike="noStrike" kern="1200" baseline="0" dirty="0" smtClean="0"/>
                        <a:t>499,060.00</a:t>
                      </a:r>
                      <a:endParaRPr kumimoji="0" lang="fr-FR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8064A2"/>
                      </a:solidFill>
                    </a:lnR>
                    <a:lnT w="12700" cmpd="sng">
                      <a:solidFill>
                        <a:srgbClr val="8064A2"/>
                      </a:solidFill>
                    </a:lnT>
                    <a:lnB w="12700" cmpd="sng">
                      <a:solidFill>
                        <a:srgbClr val="8064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41" y="2132856"/>
            <a:ext cx="2260380" cy="175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833497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4524254" y="6355430"/>
            <a:ext cx="3436838" cy="493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4124">
                  <a:lumMod val="75000"/>
                </a:srgbClr>
              </a:buClr>
              <a:defRPr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57" y="6344630"/>
            <a:ext cx="787584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42" y="23648"/>
            <a:ext cx="9125758" cy="128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INSTITUT NATIONAL DE LA RECHERCHE AGRONOMIQUE </a:t>
            </a:r>
            <a:r>
              <a:rPr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D’ALGERIE</a:t>
            </a:r>
            <a:r>
              <a:rPr sz="14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sz="11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GB" sz="1600" b="1" dirty="0" smtClean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1600" b="1" dirty="0" smtClean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STRENGTHENING </a:t>
            </a:r>
            <a:r>
              <a:rPr lang="en-GB" sz="1600" b="1" dirty="0" smtClean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OF FOOD, AGRICULTURE AND WATER RELATED INTERNATIONAL RESEARCH COOPERATION OF ALGERIA (FAWIRA) </a:t>
            </a:r>
            <a:endParaRPr sz="1600" b="1" dirty="0" smtClean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9" y="1916832"/>
            <a:ext cx="1200000" cy="90000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759" y="1942819"/>
            <a:ext cx="1354838" cy="9000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51" y="1942819"/>
            <a:ext cx="1350000" cy="90000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843" y="1942819"/>
            <a:ext cx="1350000" cy="90000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947" y="1930624"/>
            <a:ext cx="1350000" cy="900000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49237" y="6072529"/>
          <a:ext cx="9094763" cy="78766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24469"/>
                <a:gridCol w="6230964"/>
                <a:gridCol w="1539330"/>
              </a:tblGrid>
              <a:tr h="36703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FAWIRA </a:t>
                      </a:r>
                      <a:r>
                        <a:rPr lang="en-GB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fr-FR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295088)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351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Project funded by the European Commission under the 7th European Framework Programme</a:t>
                      </a:r>
                      <a:endParaRPr lang="fr-FR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8351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Website</a:t>
                      </a:r>
                      <a:r>
                        <a:rPr lang="fr-FR" sz="1200" dirty="0">
                          <a:effectLst/>
                        </a:rPr>
                        <a:t> : http://</a:t>
                      </a:r>
                      <a:r>
                        <a:rPr lang="fr-FR" sz="1200" dirty="0" smtClean="0">
                          <a:effectLst/>
                        </a:rPr>
                        <a:t>www.fawira-project.eu</a:t>
                      </a:r>
                      <a:endParaRPr lang="fr-FR" sz="12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Image 19" descr="7-framework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496" y="6227260"/>
            <a:ext cx="664614" cy="540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670419" cy="648072"/>
          </a:xfrm>
          <a:prstGeom prst="rect">
            <a:avLst/>
          </a:prstGeom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457" y="113506"/>
            <a:ext cx="856047" cy="508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472" y="1940779"/>
            <a:ext cx="1350000" cy="90000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778187" y="3494176"/>
            <a:ext cx="7435520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sz="2400" dirty="0" smtClean="0">
                <a:solidFill>
                  <a:srgbClr val="EEECE1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 </a:t>
            </a:r>
            <a:r>
              <a:rPr lang="en-US" sz="2400" dirty="0" smtClean="0">
                <a:solidFill>
                  <a:srgbClr val="EEECE1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sz="2400" dirty="0" smtClean="0">
                <a:solidFill>
                  <a:srgbClr val="EEECE1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EEECE1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sz="2400" dirty="0" smtClean="0">
                <a:solidFill>
                  <a:srgbClr val="EEECE1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PROJET FAWIRA </a:t>
            </a:r>
          </a:p>
          <a:p>
            <a:pPr algn="ctr">
              <a:lnSpc>
                <a:spcPct val="107000"/>
              </a:lnSpc>
            </a:pPr>
            <a:r>
              <a:rPr lang="fr-FR" sz="2400" dirty="0" smtClean="0">
                <a:solidFill>
                  <a:srgbClr val="EEECE1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BILAN D’UNE MODESTE EXPERIENCE</a:t>
            </a:r>
            <a:endParaRPr lang="fr-FR" sz="2400" dirty="0">
              <a:solidFill>
                <a:srgbClr val="EEECE1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sz="2400" dirty="0">
              <a:solidFill>
                <a:srgbClr val="EEECE1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81" y="4444188"/>
            <a:ext cx="1661170" cy="128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669236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heme/theme1.xml><?xml version="1.0" encoding="utf-8"?>
<a:theme xmlns:a="http://schemas.openxmlformats.org/drawingml/2006/main" name="feuilles jaunes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1375</Words>
  <Application>Microsoft Macintosh PowerPoint</Application>
  <PresentationFormat>On-screen Show (4:3)</PresentationFormat>
  <Paragraphs>199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feuilles jaunes2</vt:lpstr>
      <vt:lpstr>Untitled:Users:admin:Desktop:Administrati:Offre%20PNUD:%C2%A0Projets%20H%202020.docx!OLE_LINK3</vt:lpstr>
      <vt:lpstr>Untitled:Users:admin:Desktop:Administrati:Offre%20PNUD:%C2%A0Projets%20H%202020.docx!OLE_LINK3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2012-01-25T22:39:48Z</dcterms:created>
  <dcterms:modified xsi:type="dcterms:W3CDTF">2017-04-27T08:10:56Z</dcterms:modified>
</cp:coreProperties>
</file>